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9"/>
  </p:notesMasterIdLst>
  <p:handoutMasterIdLst>
    <p:handoutMasterId r:id="rId50"/>
  </p:handoutMasterIdLst>
  <p:sldIdLst>
    <p:sldId id="327" r:id="rId5"/>
    <p:sldId id="330" r:id="rId6"/>
    <p:sldId id="331" r:id="rId7"/>
    <p:sldId id="332" r:id="rId8"/>
    <p:sldId id="334" r:id="rId9"/>
    <p:sldId id="298" r:id="rId10"/>
    <p:sldId id="262" r:id="rId11"/>
    <p:sldId id="335" r:id="rId12"/>
    <p:sldId id="263" r:id="rId13"/>
    <p:sldId id="299" r:id="rId14"/>
    <p:sldId id="302" r:id="rId15"/>
    <p:sldId id="264" r:id="rId16"/>
    <p:sldId id="266" r:id="rId17"/>
    <p:sldId id="265" r:id="rId18"/>
    <p:sldId id="276" r:id="rId19"/>
    <p:sldId id="293" r:id="rId20"/>
    <p:sldId id="277" r:id="rId21"/>
    <p:sldId id="336" r:id="rId22"/>
    <p:sldId id="284" r:id="rId23"/>
    <p:sldId id="269" r:id="rId24"/>
    <p:sldId id="304" r:id="rId25"/>
    <p:sldId id="305" r:id="rId26"/>
    <p:sldId id="307" r:id="rId27"/>
    <p:sldId id="306"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288" r:id="rId43"/>
    <p:sldId id="289" r:id="rId44"/>
    <p:sldId id="320" r:id="rId45"/>
    <p:sldId id="274" r:id="rId46"/>
    <p:sldId id="275" r:id="rId47"/>
    <p:sldId id="329" r:id="rId4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121619"/>
    <a:srgbClr val="0948CB"/>
    <a:srgbClr val="0B49CB"/>
    <a:srgbClr val="F2F4F8"/>
    <a:srgbClr val="1C7DDB"/>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54" d="100"/>
          <a:sy n="54" d="100"/>
        </p:scale>
        <p:origin x="1320" y="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3/13/2024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591795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2903578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556684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669715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3/13/2024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3/13/2024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3/13/2024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3/13/2024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3/13/2024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3/13/2024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3/13/2024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3/13/2024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3/13/2024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3/13/2024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api.spacexdata.com/v4/launches/past"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Devamsingh09/SPACE_X_FALCON9.github.io/blob/main/2_SPACE_Xwebscrap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Devamsingh09/SPACE_X_FALCON9.github.io/blob/main/3_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Devamsingh09/SPACE_X_FALCON9.github.io/blob/main/5_Exploratory_Data_Analysis.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Devamsingh09/SPACE_X_FALCON9.github.io/blob/main/4_SQL_statements.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hyperlink" Target="https://github.com/Devamsingh09/SPACE_X_FALCON9.github.io/blob/main/6_Mapping_and_location_uisng_folium.ipynb"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Devamsingh09/SPACE_X_FALCON9.github.io/blob/main/7_Final_Part_SPACE_X_FALCON9_.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Engravers MT" panose="02090707080505020304" pitchFamily="18" charset="0"/>
                <a:ea typeface="SF Pro" pitchFamily="2" charset="0"/>
                <a:cs typeface="SF Pro" pitchFamily="2" charset="0"/>
              </a:rPr>
              <a:t>Devam Singh</a:t>
            </a:r>
          </a:p>
          <a:p>
            <a:r>
              <a:rPr lang="en-US" dirty="0">
                <a:solidFill>
                  <a:schemeClr val="bg2"/>
                </a:solidFill>
                <a:latin typeface="Engravers MT" panose="02090707080505020304" pitchFamily="18" charset="0"/>
                <a:ea typeface="SF Pro" pitchFamily="2" charset="0"/>
                <a:cs typeface="SF Pro" pitchFamily="2" charset="0"/>
              </a:rPr>
              <a:t>13-06-24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
        <p:nvSpPr>
          <p:cNvPr id="4" name="TextBox 3">
            <a:extLst>
              <a:ext uri="{FF2B5EF4-FFF2-40B4-BE49-F238E27FC236}">
                <a16:creationId xmlns:a16="http://schemas.microsoft.com/office/drawing/2014/main" id="{2A1755EE-A8AE-630F-8F3E-A4E6085F8BE1}"/>
              </a:ext>
            </a:extLst>
          </p:cNvPr>
          <p:cNvSpPr txBox="1"/>
          <p:nvPr/>
        </p:nvSpPr>
        <p:spPr>
          <a:xfrm>
            <a:off x="889820" y="5257842"/>
            <a:ext cx="5122223" cy="369332"/>
          </a:xfrm>
          <a:prstGeom prst="rect">
            <a:avLst/>
          </a:prstGeom>
          <a:noFill/>
        </p:spPr>
        <p:txBody>
          <a:bodyPr wrap="square" rtlCol="0">
            <a:spAutoFit/>
          </a:bodyPr>
          <a:lstStyle/>
          <a:p>
            <a:r>
              <a:rPr lang="en-IN" b="1" dirty="0">
                <a:solidFill>
                  <a:schemeClr val="accent3">
                    <a:lumMod val="20000"/>
                    <a:lumOff val="80000"/>
                  </a:schemeClr>
                </a:solidFill>
                <a:effectLst>
                  <a:outerShdw blurRad="38100" dist="38100" dir="2700000" algn="tl">
                    <a:srgbClr val="000000">
                      <a:alpha val="43137"/>
                    </a:srgbClr>
                  </a:outerShdw>
                </a:effectLst>
              </a:rPr>
              <a:t>MY GITHUB- https://github.com/Devamsingh09</a:t>
            </a: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URL we are putting it in </a:t>
            </a:r>
            <a:r>
              <a:rPr lang="en-US" sz="2200" dirty="0" err="1">
                <a:solidFill>
                  <a:schemeClr val="accent3">
                    <a:lumMod val="25000"/>
                  </a:schemeClr>
                </a:solidFill>
                <a:latin typeface="Abadi" panose="020B0604020104020204" pitchFamily="34" charset="0"/>
              </a:rPr>
              <a:t>spacex_url</a:t>
            </a:r>
            <a:r>
              <a:rPr lang="en-US" sz="2200" dirty="0">
                <a:solidFill>
                  <a:schemeClr val="accent3">
                    <a:lumMod val="25000"/>
                  </a:schemeClr>
                </a:solidFill>
                <a:latin typeface="Abadi" panose="020B0604020104020204" pitchFamily="34" charset="0"/>
              </a:rPr>
              <a:t> variable and generating the response through </a:t>
            </a:r>
            <a:r>
              <a:rPr lang="en-US" sz="2200" dirty="0" err="1">
                <a:solidFill>
                  <a:schemeClr val="accent3">
                    <a:lumMod val="25000"/>
                  </a:schemeClr>
                </a:solidFill>
                <a:latin typeface="Abadi" panose="020B0604020104020204" pitchFamily="34" charset="0"/>
              </a:rPr>
              <a:t>requests.get</a:t>
            </a:r>
            <a:r>
              <a:rPr lang="en-US" sz="2200" dirty="0">
                <a:solidFill>
                  <a:schemeClr val="accent3">
                    <a:lumMod val="25000"/>
                  </a:schemeClr>
                </a:solidFill>
                <a:latin typeface="Abadi" panose="020B0604020104020204" pitchFamily="34" charset="0"/>
              </a:rPr>
              <a:t>  method.</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We can see API is working properly as resulted response code i.e. 200.</a:t>
            </a:r>
          </a:p>
          <a:p>
            <a:pPr>
              <a:lnSpc>
                <a:spcPct val="100000"/>
              </a:lnSpc>
              <a:spcBef>
                <a:spcPts val="1400"/>
              </a:spcBef>
            </a:pPr>
            <a:r>
              <a:rPr lang="en-US" sz="2200" dirty="0">
                <a:solidFill>
                  <a:schemeClr val="accent3">
                    <a:lumMod val="25000"/>
                  </a:schemeClr>
                </a:solidFill>
                <a:latin typeface="Abadi" panose="020B0604020104020204" pitchFamily="34" charset="0"/>
              </a:rPr>
              <a:t>API_URL: </a:t>
            </a:r>
            <a:r>
              <a:rPr lang="en-US" sz="2200" dirty="0">
                <a:solidFill>
                  <a:schemeClr val="accent3">
                    <a:lumMod val="25000"/>
                  </a:schemeClr>
                </a:solidFill>
                <a:latin typeface="Abadi" panose="020B0604020104020204" pitchFamily="34" charset="0"/>
                <a:hlinkClick r:id="rId3"/>
              </a:rPr>
              <a:t>https://api.spacexdata.com/v4/launches/past</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30921703-0D8B-6880-7B76-CACB0B2D12FF}"/>
              </a:ext>
            </a:extLst>
          </p:cNvPr>
          <p:cNvPicPr>
            <a:picLocks noChangeAspect="1"/>
          </p:cNvPicPr>
          <p:nvPr/>
        </p:nvPicPr>
        <p:blipFill>
          <a:blip r:embed="rId4"/>
          <a:stretch>
            <a:fillRect/>
          </a:stretch>
        </p:blipFill>
        <p:spPr>
          <a:xfrm>
            <a:off x="5910262" y="1674420"/>
            <a:ext cx="5472876" cy="2375065"/>
          </a:xfrm>
          <a:prstGeom prst="rect">
            <a:avLst/>
          </a:prstGeom>
        </p:spPr>
      </p:pic>
      <p:pic>
        <p:nvPicPr>
          <p:cNvPr id="11" name="Picture 10">
            <a:extLst>
              <a:ext uri="{FF2B5EF4-FFF2-40B4-BE49-F238E27FC236}">
                <a16:creationId xmlns:a16="http://schemas.microsoft.com/office/drawing/2014/main" id="{7E7E3797-605D-34A2-6677-4C3A92C5DE48}"/>
              </a:ext>
            </a:extLst>
          </p:cNvPr>
          <p:cNvPicPr>
            <a:picLocks noChangeAspect="1"/>
          </p:cNvPicPr>
          <p:nvPr/>
        </p:nvPicPr>
        <p:blipFill>
          <a:blip r:embed="rId5"/>
          <a:stretch>
            <a:fillRect/>
          </a:stretch>
        </p:blipFill>
        <p:spPr>
          <a:xfrm>
            <a:off x="5898386" y="4049485"/>
            <a:ext cx="5484751" cy="1961553"/>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276783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After generating response we used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for </a:t>
            </a:r>
            <a:r>
              <a:rPr lang="en-US" sz="2200" dirty="0" err="1">
                <a:solidFill>
                  <a:schemeClr val="accent3">
                    <a:lumMod val="25000"/>
                  </a:schemeClr>
                </a:solidFill>
                <a:latin typeface="Abadi"/>
              </a:rPr>
              <a:t>webscrapping</a:t>
            </a:r>
            <a:r>
              <a:rPr lang="en-US" sz="2200" dirty="0">
                <a:solidFill>
                  <a:schemeClr val="accent3">
                    <a:lumMod val="25000"/>
                  </a:schemeClr>
                </a:solidFill>
                <a:latin typeface="Abadi"/>
              </a:rPr>
              <a:t>. Here we extracted various tables and their &lt;Th&gt; elements .</a:t>
            </a:r>
          </a:p>
          <a:p>
            <a:pPr>
              <a:lnSpc>
                <a:spcPct val="100000"/>
              </a:lnSpc>
              <a:spcBef>
                <a:spcPts val="1400"/>
              </a:spcBef>
            </a:pPr>
            <a:r>
              <a:rPr lang="en-US" sz="2200" dirty="0">
                <a:solidFill>
                  <a:schemeClr val="accent3">
                    <a:lumMod val="25000"/>
                  </a:schemeClr>
                </a:solidFill>
                <a:latin typeface="Abadi"/>
              </a:rPr>
              <a:t>We created empty dictionaries with keys from extracted columns and made new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err="1">
                <a:solidFill>
                  <a:schemeClr val="accent3">
                    <a:lumMod val="25000"/>
                  </a:schemeClr>
                </a:solidFill>
                <a:latin typeface="Abadi" panose="020B0604020104020204" pitchFamily="34" charset="0"/>
              </a:rPr>
              <a:t>WebScrapping:</a:t>
            </a:r>
            <a:r>
              <a:rPr lang="en-US" sz="2200" dirty="0" err="1">
                <a:solidFill>
                  <a:schemeClr val="accent3">
                    <a:lumMod val="25000"/>
                  </a:schemeClr>
                </a:solidFill>
                <a:latin typeface="Abadi" panose="020B0604020104020204" pitchFamily="34" charset="0"/>
                <a:hlinkClick r:id="rId3"/>
              </a:rPr>
              <a:t>https</a:t>
            </a:r>
            <a:r>
              <a:rPr lang="en-US" sz="2200" dirty="0">
                <a:solidFill>
                  <a:schemeClr val="accent3">
                    <a:lumMod val="25000"/>
                  </a:schemeClr>
                </a:solidFill>
                <a:latin typeface="Abadi" panose="020B0604020104020204" pitchFamily="34" charset="0"/>
                <a:hlinkClick r:id="rId3"/>
              </a:rPr>
              <a:t>://github.com/Devamsingh09/SPACE_X_FALCON9.github.io/blob/main/2_SPACE_Xwebscrapping.ipynb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7" name="Picture 6">
            <a:extLst>
              <a:ext uri="{FF2B5EF4-FFF2-40B4-BE49-F238E27FC236}">
                <a16:creationId xmlns:a16="http://schemas.microsoft.com/office/drawing/2014/main" id="{C7244BF1-302D-3CE6-8FF1-E3239F91394E}"/>
              </a:ext>
            </a:extLst>
          </p:cNvPr>
          <p:cNvPicPr>
            <a:picLocks noChangeAspect="1"/>
          </p:cNvPicPr>
          <p:nvPr/>
        </p:nvPicPr>
        <p:blipFill>
          <a:blip r:embed="rId4"/>
          <a:stretch>
            <a:fillRect/>
          </a:stretch>
        </p:blipFill>
        <p:spPr>
          <a:xfrm>
            <a:off x="5910263" y="1752673"/>
            <a:ext cx="5994569" cy="1663122"/>
          </a:xfrm>
          <a:prstGeom prst="rect">
            <a:avLst/>
          </a:prstGeom>
        </p:spPr>
      </p:pic>
      <p:pic>
        <p:nvPicPr>
          <p:cNvPr id="9" name="Picture 8">
            <a:extLst>
              <a:ext uri="{FF2B5EF4-FFF2-40B4-BE49-F238E27FC236}">
                <a16:creationId xmlns:a16="http://schemas.microsoft.com/office/drawing/2014/main" id="{DD4F4D19-9524-6245-6255-FA547BE2EB70}"/>
              </a:ext>
            </a:extLst>
          </p:cNvPr>
          <p:cNvPicPr>
            <a:picLocks noChangeAspect="1"/>
          </p:cNvPicPr>
          <p:nvPr/>
        </p:nvPicPr>
        <p:blipFill>
          <a:blip r:embed="rId5"/>
          <a:stretch>
            <a:fillRect/>
          </a:stretch>
        </p:blipFill>
        <p:spPr>
          <a:xfrm>
            <a:off x="5910263" y="3429000"/>
            <a:ext cx="5972550" cy="2570163"/>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6"/>
            <a:ext cx="10515600" cy="5477033"/>
          </a:xfrm>
          <a:prstGeom prst="rect">
            <a:avLst/>
          </a:prstGeom>
        </p:spPr>
        <p:txBody>
          <a:bodyPr/>
          <a:lstStyle/>
          <a:p>
            <a:r>
              <a:rPr lang="en-US" sz="2200" dirty="0">
                <a:solidFill>
                  <a:schemeClr val="accent3">
                    <a:lumMod val="25000"/>
                  </a:schemeClr>
                </a:solidFill>
                <a:latin typeface="Abadi" panose="020B0604020104020204" pitchFamily="34" charset="0"/>
              </a:rPr>
              <a:t>How data were processed:</a:t>
            </a:r>
            <a:endParaRPr lang="en-US" sz="1400" b="0" i="0" dirty="0">
              <a:solidFill>
                <a:srgbClr val="333333"/>
              </a:solidFill>
              <a:effectLst/>
              <a:latin typeface="OpenSans"/>
            </a:endParaRPr>
          </a:p>
          <a:p>
            <a:pPr marL="0" indent="0" algn="l">
              <a:buNone/>
            </a:pPr>
            <a:r>
              <a:rPr lang="en-US" sz="1800" b="0" i="1" dirty="0">
                <a:solidFill>
                  <a:schemeClr val="accent6">
                    <a:lumMod val="50000"/>
                  </a:schemeClr>
                </a:solidFill>
                <a:effectLst/>
                <a:latin typeface="OpenSans"/>
              </a:rPr>
              <a:t>We would like landing outcomes to be converted to Classes y. y. (either 0 or 1). 0 is a bad outcome, that is, the booster did not land. 1 is a good outcome, that is, the booster did land. The variable Y will represent the classification variable that represents the outcome of each launch.</a:t>
            </a:r>
          </a:p>
          <a:p>
            <a:pPr marL="0" indent="0" algn="l">
              <a:buNone/>
            </a:pPr>
            <a:r>
              <a:rPr lang="en-US" sz="1400" i="1" dirty="0">
                <a:solidFill>
                  <a:srgbClr val="002060"/>
                </a:solidFill>
                <a:latin typeface="Abadi" panose="020B0604020104020204" pitchFamily="34" charset="0"/>
              </a:rPr>
              <a:t>Calculating Num of Launches of each site:                                                </a:t>
            </a:r>
            <a:r>
              <a:rPr lang="en-US" sz="1600" i="1" dirty="0">
                <a:solidFill>
                  <a:srgbClr val="002060"/>
                </a:solidFill>
                <a:latin typeface="Abadi" panose="020B0604020104020204" pitchFamily="34" charset="0"/>
              </a:rPr>
              <a:t>Here are some common dedicated orbits</a:t>
            </a:r>
          </a:p>
          <a:p>
            <a:r>
              <a:rPr lang="en-US" dirty="0"/>
              <a:t>                                                              </a:t>
            </a:r>
          </a:p>
          <a:p>
            <a:endParaRPr lang="en-US" dirty="0"/>
          </a:p>
          <a:p>
            <a:pPr marL="0" indent="0">
              <a:buNone/>
            </a:pPr>
            <a:r>
              <a:rPr lang="en-US" sz="1800" dirty="0"/>
              <a:t>Using the outcome we created a list where the </a:t>
            </a:r>
          </a:p>
          <a:p>
            <a:pPr marL="0" indent="0">
              <a:buNone/>
            </a:pPr>
            <a:r>
              <a:rPr lang="en-US" sz="1800" dirty="0"/>
              <a:t>Element is 0 if the corresponding row in outcome is in the </a:t>
            </a:r>
          </a:p>
          <a:p>
            <a:pPr marL="0" indent="0">
              <a:buNone/>
            </a:pPr>
            <a:r>
              <a:rPr lang="en-US" sz="1800" dirty="0"/>
              <a:t>Set bad outcome (i.e. its class value is 0)</a:t>
            </a:r>
          </a:p>
          <a:p>
            <a:pPr marL="0" indent="0">
              <a:buNone/>
            </a:pPr>
            <a:r>
              <a:rPr lang="en-US" dirty="0"/>
              <a:t>                                           </a:t>
            </a:r>
          </a:p>
          <a:p>
            <a:pPr marL="0" indent="0">
              <a:buNone/>
            </a:pPr>
            <a:r>
              <a:rPr lang="en-US" sz="1400" dirty="0"/>
              <a:t>                                                                                                                                                                                                                                                                                                    </a:t>
            </a:r>
          </a:p>
          <a:p>
            <a:pPr marL="0" indent="0">
              <a:buNone/>
            </a:pPr>
            <a:r>
              <a:rPr lang="en-US" sz="1400" dirty="0"/>
              <a:t>                     </a:t>
            </a:r>
          </a:p>
          <a:p>
            <a:pPr marL="0" indent="0">
              <a:buNone/>
            </a:pPr>
            <a:r>
              <a:rPr lang="en-US" sz="1400" dirty="0"/>
              <a:t>     </a:t>
            </a:r>
            <a:r>
              <a:rPr lang="en-US" sz="1400" dirty="0" err="1"/>
              <a:t>DataWrangling</a:t>
            </a:r>
            <a:r>
              <a:rPr lang="en-US" sz="1400" dirty="0"/>
              <a:t>: </a:t>
            </a:r>
            <a:r>
              <a:rPr lang="en-US" sz="1400" dirty="0">
                <a:hlinkClick r:id="rId3"/>
              </a:rPr>
              <a:t>https://github.com/Devamsingh09/SPACE_X_FALCON9.github.io/blob/main/3_Spacex-Data%20wrangling.ipynb</a:t>
            </a:r>
            <a:endParaRPr lang="en-US" sz="14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6EF5010F-F5A9-3F85-D37C-B694C03DF720}"/>
              </a:ext>
            </a:extLst>
          </p:cNvPr>
          <p:cNvPicPr>
            <a:picLocks noChangeAspect="1"/>
          </p:cNvPicPr>
          <p:nvPr/>
        </p:nvPicPr>
        <p:blipFill>
          <a:blip r:embed="rId4"/>
          <a:stretch>
            <a:fillRect/>
          </a:stretch>
        </p:blipFill>
        <p:spPr>
          <a:xfrm>
            <a:off x="770011" y="2902032"/>
            <a:ext cx="4415275" cy="1053935"/>
          </a:xfrm>
          <a:prstGeom prst="rect">
            <a:avLst/>
          </a:prstGeom>
        </p:spPr>
      </p:pic>
      <p:pic>
        <p:nvPicPr>
          <p:cNvPr id="7" name="Picture 6">
            <a:extLst>
              <a:ext uri="{FF2B5EF4-FFF2-40B4-BE49-F238E27FC236}">
                <a16:creationId xmlns:a16="http://schemas.microsoft.com/office/drawing/2014/main" id="{E805CC3C-44A6-8A3B-0E36-8EEC34099A1B}"/>
              </a:ext>
            </a:extLst>
          </p:cNvPr>
          <p:cNvPicPr>
            <a:picLocks noChangeAspect="1"/>
          </p:cNvPicPr>
          <p:nvPr/>
        </p:nvPicPr>
        <p:blipFill>
          <a:blip r:embed="rId5"/>
          <a:stretch>
            <a:fillRect/>
          </a:stretch>
        </p:blipFill>
        <p:spPr>
          <a:xfrm>
            <a:off x="6268495" y="2896430"/>
            <a:ext cx="5816899" cy="2698355"/>
          </a:xfrm>
          <a:prstGeom prst="rect">
            <a:avLst/>
          </a:prstGeom>
          <a:ln>
            <a:noFill/>
          </a:ln>
          <a:effectLst>
            <a:softEdge rad="112500"/>
          </a:effectLst>
        </p:spPr>
      </p:pic>
      <p:pic>
        <p:nvPicPr>
          <p:cNvPr id="10" name="Picture 9">
            <a:extLst>
              <a:ext uri="{FF2B5EF4-FFF2-40B4-BE49-F238E27FC236}">
                <a16:creationId xmlns:a16="http://schemas.microsoft.com/office/drawing/2014/main" id="{4E94D710-F38F-617F-69D1-A1D822D8FE47}"/>
              </a:ext>
            </a:extLst>
          </p:cNvPr>
          <p:cNvPicPr>
            <a:picLocks noChangeAspect="1"/>
          </p:cNvPicPr>
          <p:nvPr/>
        </p:nvPicPr>
        <p:blipFill>
          <a:blip r:embed="rId6"/>
          <a:stretch>
            <a:fillRect/>
          </a:stretch>
        </p:blipFill>
        <p:spPr>
          <a:xfrm>
            <a:off x="4821382" y="4738972"/>
            <a:ext cx="3351786" cy="1609549"/>
          </a:xfrm>
          <a:prstGeom prst="rect">
            <a:avLst/>
          </a:prstGeom>
          <a:ln>
            <a:noFill/>
          </a:ln>
          <a:effectLst>
            <a:softEdge rad="112500"/>
          </a:effectLst>
        </p:spPr>
      </p:pic>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06286"/>
            <a:ext cx="10515601" cy="4870677"/>
          </a:xfrm>
          <a:prstGeom prst="rect">
            <a:avLst/>
          </a:prstGeom>
        </p:spPr>
        <p:txBody>
          <a:bodyPr lIns="91440" tIns="45720" rIns="91440" bIns="45720" anchor="t"/>
          <a:lstStyle/>
          <a:p>
            <a:pPr>
              <a:lnSpc>
                <a:spcPct val="100000"/>
              </a:lnSpc>
              <a:spcBef>
                <a:spcPts val="1400"/>
              </a:spcBef>
            </a:pPr>
            <a:r>
              <a:rPr lang="en-US" sz="2200" dirty="0">
                <a:solidFill>
                  <a:srgbClr val="002060"/>
                </a:solidFill>
                <a:latin typeface="Abadi"/>
              </a:rPr>
              <a:t>We used mainly cat plot and scatterplot to find out the relationships between Payload Mass, Flight Num, Launch Site. We also plot bar chart with orbit success rate of all the orbits to find the most suitable orbit for future purpose.</a:t>
            </a:r>
          </a:p>
          <a:p>
            <a:pPr>
              <a:lnSpc>
                <a:spcPct val="100000"/>
              </a:lnSpc>
              <a:spcBef>
                <a:spcPts val="1400"/>
              </a:spcBef>
            </a:pPr>
            <a:r>
              <a:rPr lang="en-US" sz="2200" dirty="0">
                <a:solidFill>
                  <a:schemeClr val="accent3">
                    <a:lumMod val="25000"/>
                  </a:schemeClr>
                </a:solidFill>
                <a:latin typeface="Abadi"/>
              </a:rPr>
              <a:t>  </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r>
              <a:rPr lang="en-US" sz="1800" dirty="0"/>
              <a:t>EDA GITHUB Link: </a:t>
            </a:r>
            <a:r>
              <a:rPr lang="en-US" sz="1800" dirty="0">
                <a:hlinkClick r:id="rId3"/>
              </a:rPr>
              <a:t>https://github.com/Devamsingh09/SPACE_X_FALCON9.github.io/blob/main/5_Exploratory_Data_Analysis.ipynb</a:t>
            </a:r>
            <a:endParaRPr lang="en-US" sz="1800" dirty="0"/>
          </a:p>
          <a:p>
            <a:pPr marL="0" indent="0">
              <a:lnSpc>
                <a:spcPct val="100000"/>
              </a:lnSpc>
              <a:spcBef>
                <a:spcPts val="1400"/>
              </a:spcBef>
              <a:buNone/>
            </a:pPr>
            <a:r>
              <a:rPr lang="en-US" sz="2200" dirty="0">
                <a:solidFill>
                  <a:schemeClr val="accent3">
                    <a:lumMod val="25000"/>
                  </a:schemeClr>
                </a:solidFill>
                <a:latin typeface="Abadi"/>
              </a:rPr>
              <a:t>                                               </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1C55CF31-C36A-1FEE-F935-B3000ED72139}"/>
              </a:ext>
            </a:extLst>
          </p:cNvPr>
          <p:cNvPicPr>
            <a:picLocks noChangeAspect="1"/>
          </p:cNvPicPr>
          <p:nvPr/>
        </p:nvPicPr>
        <p:blipFill>
          <a:blip r:embed="rId4"/>
          <a:stretch>
            <a:fillRect/>
          </a:stretch>
        </p:blipFill>
        <p:spPr>
          <a:xfrm>
            <a:off x="6317673" y="2576329"/>
            <a:ext cx="5140299" cy="2684440"/>
          </a:xfrm>
          <a:prstGeom prst="rect">
            <a:avLst/>
          </a:prstGeom>
        </p:spPr>
      </p:pic>
      <p:pic>
        <p:nvPicPr>
          <p:cNvPr id="8" name="Picture 7">
            <a:extLst>
              <a:ext uri="{FF2B5EF4-FFF2-40B4-BE49-F238E27FC236}">
                <a16:creationId xmlns:a16="http://schemas.microsoft.com/office/drawing/2014/main" id="{E4D872E5-47A0-0D81-E37A-A56F83424C26}"/>
              </a:ext>
            </a:extLst>
          </p:cNvPr>
          <p:cNvPicPr>
            <a:picLocks noChangeAspect="1"/>
          </p:cNvPicPr>
          <p:nvPr/>
        </p:nvPicPr>
        <p:blipFill>
          <a:blip r:embed="rId5"/>
          <a:stretch>
            <a:fillRect/>
          </a:stretch>
        </p:blipFill>
        <p:spPr>
          <a:xfrm>
            <a:off x="734028" y="2576329"/>
            <a:ext cx="5912154" cy="257839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65662"/>
            <a:ext cx="9745589" cy="5248893"/>
          </a:xfrm>
          <a:prstGeom prst="rect">
            <a:avLst/>
          </a:prstGeom>
        </p:spPr>
        <p:txBody>
          <a:bodyPr lIns="91440" tIns="45720" rIns="91440" bIns="45720" anchor="t"/>
          <a:lstStyle/>
          <a:p>
            <a:r>
              <a:rPr lang="en-US" sz="1800" dirty="0"/>
              <a:t>We selected distinct Launch Site from SpaceX Table</a:t>
            </a:r>
          </a:p>
          <a:p>
            <a:r>
              <a:rPr lang="en-US" sz="1800" dirty="0"/>
              <a:t>Selected Data Whose Launch Site Starts with something CCA i.e. CCAFS LC-40 and CCAFS SLC-40</a:t>
            </a:r>
          </a:p>
          <a:p>
            <a:r>
              <a:rPr lang="en-US" sz="1800" dirty="0"/>
              <a:t>Selected AVG Pay Load Mass from Table where booster version is F9 V1.1.</a:t>
            </a:r>
          </a:p>
          <a:p>
            <a:r>
              <a:rPr lang="en-US" sz="1800" dirty="0"/>
              <a:t>Selected first successful landing date where landing outcome is TRUE RTLS.</a:t>
            </a:r>
          </a:p>
          <a:p>
            <a:r>
              <a:rPr lang="en-US" sz="1800" dirty="0"/>
              <a:t>Selected first successful landing date where landing outcome is TRUE RTLS and Pay Load &gt; 4000.</a:t>
            </a:r>
          </a:p>
          <a:p>
            <a:r>
              <a:rPr lang="en-US" sz="1800" dirty="0"/>
              <a:t>Selected list of cases where launch is successful assigning it as 1 else 0.</a:t>
            </a:r>
          </a:p>
          <a:p>
            <a:r>
              <a:rPr lang="en-US" sz="1800" dirty="0"/>
              <a:t>Here are the Outcomes of the analysis:</a:t>
            </a:r>
          </a:p>
          <a:p>
            <a:r>
              <a:rPr lang="en-US" sz="1800" dirty="0"/>
              <a:t>For more:                                                                         </a:t>
            </a:r>
            <a:endParaRPr lang="en-US" dirty="0"/>
          </a:p>
          <a:p>
            <a:pPr marL="0" indent="0">
              <a:buNone/>
            </a:pPr>
            <a:r>
              <a:rPr lang="en-US" dirty="0"/>
              <a:t>SQL EDA GITHUB Link:</a:t>
            </a:r>
          </a:p>
          <a:p>
            <a:pPr marL="0" indent="0">
              <a:buNone/>
            </a:pPr>
            <a:r>
              <a:rPr lang="en-US" dirty="0">
                <a:hlinkClick r:id="rId3"/>
              </a:rPr>
              <a:t>https://github.com/Devamsingh09/SPACE_X_FALCON9.github.io/blob/main/4_SQL_statements.ipynb</a:t>
            </a:r>
            <a:endParaRPr lang="en-US" dirty="0"/>
          </a:p>
          <a:p>
            <a:pPr marL="0" indent="0">
              <a:buNone/>
            </a:pP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6" name="Picture 5">
            <a:extLst>
              <a:ext uri="{FF2B5EF4-FFF2-40B4-BE49-F238E27FC236}">
                <a16:creationId xmlns:a16="http://schemas.microsoft.com/office/drawing/2014/main" id="{6E76F505-1214-D7B2-4B71-DD2B8A86F3D0}"/>
              </a:ext>
            </a:extLst>
          </p:cNvPr>
          <p:cNvPicPr>
            <a:picLocks noChangeAspect="1"/>
          </p:cNvPicPr>
          <p:nvPr/>
        </p:nvPicPr>
        <p:blipFill>
          <a:blip r:embed="rId4"/>
          <a:stretch>
            <a:fillRect/>
          </a:stretch>
        </p:blipFill>
        <p:spPr>
          <a:xfrm>
            <a:off x="5251049" y="3574474"/>
            <a:ext cx="6170941" cy="2852738"/>
          </a:xfrm>
          <a:prstGeom prst="rect">
            <a:avLst/>
          </a:prstGeom>
          <a:ln>
            <a:noFill/>
          </a:ln>
          <a:effectLst>
            <a:softEdge rad="112500"/>
          </a:effectLst>
        </p:spPr>
      </p:pic>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added folium circle and folium map marker to the all the launch sites of data to understand the launching sites quickly.</a:t>
            </a:r>
          </a:p>
          <a:p>
            <a:pPr>
              <a:lnSpc>
                <a:spcPct val="100000"/>
              </a:lnSpc>
              <a:spcBef>
                <a:spcPts val="1400"/>
              </a:spcBef>
            </a:pPr>
            <a:r>
              <a:rPr lang="en-US" sz="2200" dirty="0">
                <a:solidFill>
                  <a:schemeClr val="accent3">
                    <a:lumMod val="25000"/>
                  </a:schemeClr>
                </a:solidFill>
                <a:latin typeface="Abadi" panose="020B0604020104020204" pitchFamily="34" charset="0"/>
              </a:rPr>
              <a:t>We added marker cluster for better visualization and also coordinates for nearest highway, city and railway along with distance for convenience of readers.</a:t>
            </a:r>
          </a:p>
          <a:p>
            <a:endParaRPr lang="en-US" dirty="0"/>
          </a:p>
          <a:p>
            <a:r>
              <a:rPr lang="en-US" dirty="0"/>
              <a:t>For more:</a:t>
            </a:r>
          </a:p>
          <a:p>
            <a:pPr marL="0" indent="0">
              <a:buNone/>
            </a:pPr>
            <a:r>
              <a:rPr lang="en-US" dirty="0"/>
              <a:t>Folium GITHUB Link:</a:t>
            </a:r>
          </a:p>
          <a:p>
            <a:pPr marL="0" indent="0">
              <a:buNone/>
            </a:pPr>
            <a:r>
              <a:rPr lang="en-US" dirty="0">
                <a:hlinkClick r:id="rId4"/>
              </a:rPr>
              <a:t>https://github.com/Devamsingh09/SPACE_X_FALCON9.github.io/blob/main/6_Mapping_and_location_uisng_folium.ipynb</a:t>
            </a: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6" name="Picture 5">
            <a:extLst>
              <a:ext uri="{FF2B5EF4-FFF2-40B4-BE49-F238E27FC236}">
                <a16:creationId xmlns:a16="http://schemas.microsoft.com/office/drawing/2014/main" id="{136E02F8-09F8-FD99-7EBE-3BBA34A1BFB6}"/>
              </a:ext>
            </a:extLst>
          </p:cNvPr>
          <p:cNvPicPr>
            <a:picLocks noChangeAspect="1"/>
          </p:cNvPicPr>
          <p:nvPr/>
        </p:nvPicPr>
        <p:blipFill>
          <a:blip r:embed="rId5"/>
          <a:stretch>
            <a:fillRect/>
          </a:stretch>
        </p:blipFill>
        <p:spPr>
          <a:xfrm>
            <a:off x="5022482" y="3428999"/>
            <a:ext cx="7169518" cy="3359323"/>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US" sz="1600" b="1" i="1" dirty="0"/>
              <a:t>Firstly, we used logistic regression and created Grid </a:t>
            </a:r>
            <a:r>
              <a:rPr lang="en-US" sz="1600" b="1" i="1" dirty="0" err="1"/>
              <a:t>SearchCV</a:t>
            </a:r>
            <a:r>
              <a:rPr lang="en-US" sz="1600" b="1" i="1" dirty="0"/>
              <a:t> object  we fit logistic regression in </a:t>
            </a:r>
            <a:r>
              <a:rPr lang="en-US" sz="1600" b="1" i="1" dirty="0" err="1"/>
              <a:t>GridSearch</a:t>
            </a:r>
            <a:r>
              <a:rPr lang="en-US" sz="1600" b="1" i="1" dirty="0"/>
              <a:t> along with training dataset in which our target is ‘Class’ that is successfully launched or not. Got the accuracy of 83%.</a:t>
            </a:r>
          </a:p>
          <a:p>
            <a:r>
              <a:rPr lang="en-US" sz="1600" b="1" i="1" dirty="0"/>
              <a:t>Then we created a support vector machine and grid search object to find best parameters. This time we got 81% accuracy.</a:t>
            </a:r>
          </a:p>
          <a:p>
            <a:r>
              <a:rPr lang="en-US" sz="1600" b="1" i="1" dirty="0"/>
              <a:t>We also created confusion matrix to understand the prediction accuracy of model.</a:t>
            </a:r>
          </a:p>
          <a:p>
            <a:r>
              <a:rPr lang="en-US" sz="1600" b="1" i="1" dirty="0"/>
              <a:t>After we created decision tree classifier which provided the accuracy of 88%.</a:t>
            </a:r>
          </a:p>
          <a:p>
            <a:r>
              <a:rPr lang="en-US" sz="1600" b="1" i="1" dirty="0"/>
              <a:t>  Then we created KNN Classifier and Grid Search for best parameters and got 61% accuracy.</a:t>
            </a:r>
          </a:p>
          <a:p>
            <a:r>
              <a:rPr lang="en-US" sz="1600" b="1" i="1" dirty="0"/>
              <a:t>Hence, we found our decision tree accuracy as best which is about 88%.</a:t>
            </a:r>
          </a:p>
          <a:p>
            <a:r>
              <a:rPr lang="en-US" sz="1600" b="1" i="1" dirty="0"/>
              <a:t>For more findings and outputs</a:t>
            </a:r>
            <a:r>
              <a:rPr lang="en-US" sz="1600" dirty="0"/>
              <a:t>:</a:t>
            </a:r>
          </a:p>
          <a:p>
            <a:pPr marL="0" indent="0">
              <a:buNone/>
            </a:pPr>
            <a:r>
              <a:rPr lang="en-US" sz="1600" dirty="0"/>
              <a:t>  ML ALGORITHMS GITHUB Link: </a:t>
            </a:r>
            <a:r>
              <a:rPr lang="en-US" sz="1600" dirty="0">
                <a:hlinkClick r:id="rId3"/>
              </a:rPr>
              <a:t>https://github.com/Devamsingh09/SPACE_X_FALCON9.github.io/blob/main/7_Final_Part_SPACE_X_FALCON9_.ipynb</a:t>
            </a:r>
            <a:endParaRPr lang="en-US" sz="16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353787"/>
            <a:ext cx="10616847" cy="51776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CE2E0F56-20DF-AB83-7D07-41616C11F59E}"/>
              </a:ext>
            </a:extLst>
          </p:cNvPr>
          <p:cNvPicPr>
            <a:picLocks noChangeAspect="1"/>
          </p:cNvPicPr>
          <p:nvPr/>
        </p:nvPicPr>
        <p:blipFill>
          <a:blip r:embed="rId4"/>
          <a:stretch>
            <a:fillRect/>
          </a:stretch>
        </p:blipFill>
        <p:spPr>
          <a:xfrm>
            <a:off x="0" y="1919265"/>
            <a:ext cx="6558114" cy="4135581"/>
          </a:xfrm>
          <a:prstGeom prst="rect">
            <a:avLst/>
          </a:prstGeom>
        </p:spPr>
      </p:pic>
      <p:pic>
        <p:nvPicPr>
          <p:cNvPr id="6" name="Picture 5">
            <a:extLst>
              <a:ext uri="{FF2B5EF4-FFF2-40B4-BE49-F238E27FC236}">
                <a16:creationId xmlns:a16="http://schemas.microsoft.com/office/drawing/2014/main" id="{F0F0D3E5-96E5-64BC-1195-BDA57DBB022D}"/>
              </a:ext>
            </a:extLst>
          </p:cNvPr>
          <p:cNvPicPr>
            <a:picLocks noChangeAspect="1"/>
          </p:cNvPicPr>
          <p:nvPr/>
        </p:nvPicPr>
        <p:blipFill>
          <a:blip r:embed="rId5"/>
          <a:stretch>
            <a:fillRect/>
          </a:stretch>
        </p:blipFill>
        <p:spPr>
          <a:xfrm>
            <a:off x="6678410" y="1361969"/>
            <a:ext cx="4330016" cy="2942421"/>
          </a:xfrm>
          <a:prstGeom prst="rect">
            <a:avLst/>
          </a:prstGeom>
        </p:spPr>
      </p:pic>
      <p:pic>
        <p:nvPicPr>
          <p:cNvPr id="10" name="Picture 9">
            <a:extLst>
              <a:ext uri="{FF2B5EF4-FFF2-40B4-BE49-F238E27FC236}">
                <a16:creationId xmlns:a16="http://schemas.microsoft.com/office/drawing/2014/main" id="{48D28C93-AD3A-5F9A-BEF7-AF43D9860332}"/>
              </a:ext>
            </a:extLst>
          </p:cNvPr>
          <p:cNvPicPr>
            <a:picLocks noChangeAspect="1"/>
          </p:cNvPicPr>
          <p:nvPr/>
        </p:nvPicPr>
        <p:blipFill>
          <a:blip r:embed="rId6"/>
          <a:stretch>
            <a:fillRect/>
          </a:stretch>
        </p:blipFill>
        <p:spPr>
          <a:xfrm>
            <a:off x="6678410" y="4312572"/>
            <a:ext cx="5455876" cy="2621221"/>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353787"/>
            <a:ext cx="10616847" cy="51776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400" b="1" dirty="0">
                <a:solidFill>
                  <a:schemeClr val="accent3">
                    <a:lumMod val="25000"/>
                  </a:schemeClr>
                </a:solidFill>
                <a:latin typeface="Abadi" panose="020B0604020104020204" pitchFamily="34" charset="0"/>
              </a:rPr>
              <a:t>Predictive data analysis results                               </a:t>
            </a:r>
            <a:r>
              <a:rPr lang="en-US" sz="2200" dirty="0">
                <a:solidFill>
                  <a:schemeClr val="accent3">
                    <a:lumMod val="25000"/>
                  </a:schemeClr>
                </a:solidFill>
                <a:latin typeface="Abadi" panose="020B0604020104020204" pitchFamily="34" charset="0"/>
              </a:rPr>
              <a:t>For logistic regression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For Classification Tree(88% accuracy)</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5" name="Picture 4">
            <a:extLst>
              <a:ext uri="{FF2B5EF4-FFF2-40B4-BE49-F238E27FC236}">
                <a16:creationId xmlns:a16="http://schemas.microsoft.com/office/drawing/2014/main" id="{5184E171-42F2-E413-0E1F-1024C073425A}"/>
              </a:ext>
            </a:extLst>
          </p:cNvPr>
          <p:cNvPicPr>
            <a:picLocks noChangeAspect="1"/>
          </p:cNvPicPr>
          <p:nvPr/>
        </p:nvPicPr>
        <p:blipFill>
          <a:blip r:embed="rId4"/>
          <a:stretch>
            <a:fillRect/>
          </a:stretch>
        </p:blipFill>
        <p:spPr>
          <a:xfrm>
            <a:off x="6276106" y="1770796"/>
            <a:ext cx="5181866" cy="4343623"/>
          </a:xfrm>
          <a:prstGeom prst="rect">
            <a:avLst/>
          </a:prstGeom>
        </p:spPr>
      </p:pic>
      <p:pic>
        <p:nvPicPr>
          <p:cNvPr id="11" name="Picture 10">
            <a:extLst>
              <a:ext uri="{FF2B5EF4-FFF2-40B4-BE49-F238E27FC236}">
                <a16:creationId xmlns:a16="http://schemas.microsoft.com/office/drawing/2014/main" id="{D69751E5-BC88-5D41-590D-8AEBF33E49FD}"/>
              </a:ext>
            </a:extLst>
          </p:cNvPr>
          <p:cNvPicPr>
            <a:picLocks noChangeAspect="1"/>
          </p:cNvPicPr>
          <p:nvPr/>
        </p:nvPicPr>
        <p:blipFill>
          <a:blip r:embed="rId5"/>
          <a:stretch>
            <a:fillRect/>
          </a:stretch>
        </p:blipFill>
        <p:spPr>
          <a:xfrm>
            <a:off x="734028" y="2385757"/>
            <a:ext cx="4976919" cy="4041454"/>
          </a:xfrm>
          <a:prstGeom prst="rect">
            <a:avLst/>
          </a:prstGeom>
        </p:spPr>
      </p:pic>
    </p:spTree>
    <p:extLst>
      <p:ext uri="{BB962C8B-B14F-4D97-AF65-F5344CB8AC3E}">
        <p14:creationId xmlns:p14="http://schemas.microsoft.com/office/powerpoint/2010/main" val="32407618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4134539" cy="1160813"/>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87081E2A-CD84-BE0D-4B3B-3683A8026251}"/>
              </a:ext>
            </a:extLst>
          </p:cNvPr>
          <p:cNvPicPr>
            <a:picLocks noChangeAspect="1"/>
          </p:cNvPicPr>
          <p:nvPr/>
        </p:nvPicPr>
        <p:blipFill>
          <a:blip r:embed="rId3"/>
          <a:stretch>
            <a:fillRect/>
          </a:stretch>
        </p:blipFill>
        <p:spPr>
          <a:xfrm>
            <a:off x="5308270" y="1323719"/>
            <a:ext cx="5664530" cy="2755227"/>
          </a:xfrm>
          <a:prstGeom prst="rect">
            <a:avLst/>
          </a:prstGeom>
        </p:spPr>
      </p:pic>
      <p:sp>
        <p:nvSpPr>
          <p:cNvPr id="7" name="TextBox 6">
            <a:extLst>
              <a:ext uri="{FF2B5EF4-FFF2-40B4-BE49-F238E27FC236}">
                <a16:creationId xmlns:a16="http://schemas.microsoft.com/office/drawing/2014/main" id="{84131C40-1085-23BD-9C25-2122DDEFED91}"/>
              </a:ext>
            </a:extLst>
          </p:cNvPr>
          <p:cNvSpPr txBox="1"/>
          <p:nvPr/>
        </p:nvSpPr>
        <p:spPr>
          <a:xfrm>
            <a:off x="1104405" y="4738255"/>
            <a:ext cx="9702140" cy="923330"/>
          </a:xfrm>
          <a:prstGeom prst="rect">
            <a:avLst/>
          </a:prstGeom>
          <a:noFill/>
        </p:spPr>
        <p:txBody>
          <a:bodyPr wrap="square" rtlCol="0">
            <a:spAutoFit/>
          </a:bodyPr>
          <a:lstStyle/>
          <a:p>
            <a:r>
              <a:rPr lang="en-IN" i="1" dirty="0"/>
              <a:t>Explanation- Here number of flights occurred continuously in CCAFS SLC 40 site from starting and it contains the major part of course. The least number of flights occurred in launching site of VAFB SLC 4E.    </a:t>
            </a:r>
          </a:p>
        </p:txBody>
      </p:sp>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033203" y="1305179"/>
            <a:ext cx="5120150" cy="549049"/>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                Payload vs. Launch Site</a:t>
            </a:r>
          </a:p>
        </p:txBody>
      </p:sp>
      <p:pic>
        <p:nvPicPr>
          <p:cNvPr id="6" name="Picture 5">
            <a:extLst>
              <a:ext uri="{FF2B5EF4-FFF2-40B4-BE49-F238E27FC236}">
                <a16:creationId xmlns:a16="http://schemas.microsoft.com/office/drawing/2014/main" id="{99B4A9BB-54A1-2B56-9017-D6EE9789BDE7}"/>
              </a:ext>
            </a:extLst>
          </p:cNvPr>
          <p:cNvPicPr>
            <a:picLocks noChangeAspect="1"/>
          </p:cNvPicPr>
          <p:nvPr/>
        </p:nvPicPr>
        <p:blipFill>
          <a:blip r:embed="rId3"/>
          <a:stretch>
            <a:fillRect/>
          </a:stretch>
        </p:blipFill>
        <p:spPr>
          <a:xfrm>
            <a:off x="2668483" y="1780755"/>
            <a:ext cx="5849590" cy="3775957"/>
          </a:xfrm>
          <a:prstGeom prst="rect">
            <a:avLst/>
          </a:prstGeom>
        </p:spPr>
      </p:pic>
      <p:sp>
        <p:nvSpPr>
          <p:cNvPr id="7" name="TextBox 6">
            <a:extLst>
              <a:ext uri="{FF2B5EF4-FFF2-40B4-BE49-F238E27FC236}">
                <a16:creationId xmlns:a16="http://schemas.microsoft.com/office/drawing/2014/main" id="{EC2103AD-F60D-3CD5-8EE8-F89C36570454}"/>
              </a:ext>
            </a:extLst>
          </p:cNvPr>
          <p:cNvSpPr txBox="1"/>
          <p:nvPr/>
        </p:nvSpPr>
        <p:spPr>
          <a:xfrm>
            <a:off x="570016" y="5527783"/>
            <a:ext cx="10046524" cy="1200329"/>
          </a:xfrm>
          <a:prstGeom prst="rect">
            <a:avLst/>
          </a:prstGeom>
          <a:noFill/>
        </p:spPr>
        <p:txBody>
          <a:bodyPr wrap="square" rtlCol="0">
            <a:spAutoFit/>
          </a:bodyPr>
          <a:lstStyle/>
          <a:p>
            <a:r>
              <a:rPr lang="en-IN" b="1" dirty="0"/>
              <a:t>Explanation- Here class 1 denotes successful launch and 0 denotes failed launch. We observe that  least payload mass was flied from the launching site of VAFB SLC 4E and also very less in numbers but have high success rate. While highest payload was carried out from CCAFS SLC40 with low success rate for lower mases and higher for the higher payload masses.</a:t>
            </a:r>
          </a:p>
        </p:txBody>
      </p:sp>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005045" y="1298343"/>
            <a:ext cx="8920254" cy="549049"/>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Bar chart for the success rate of each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                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35D8EDD6-05DB-39F8-11C4-782C03DC6080}"/>
              </a:ext>
            </a:extLst>
          </p:cNvPr>
          <p:cNvPicPr>
            <a:picLocks noChangeAspect="1"/>
          </p:cNvPicPr>
          <p:nvPr/>
        </p:nvPicPr>
        <p:blipFill>
          <a:blip r:embed="rId3"/>
          <a:stretch>
            <a:fillRect/>
          </a:stretch>
        </p:blipFill>
        <p:spPr>
          <a:xfrm>
            <a:off x="1012919" y="1762113"/>
            <a:ext cx="9595798" cy="3952041"/>
          </a:xfrm>
          <a:prstGeom prst="rect">
            <a:avLst/>
          </a:prstGeom>
        </p:spPr>
      </p:pic>
      <p:sp>
        <p:nvSpPr>
          <p:cNvPr id="7" name="TextBox 6">
            <a:extLst>
              <a:ext uri="{FF2B5EF4-FFF2-40B4-BE49-F238E27FC236}">
                <a16:creationId xmlns:a16="http://schemas.microsoft.com/office/drawing/2014/main" id="{B15536EE-3877-60CB-F0B5-FA8ABB12D414}"/>
              </a:ext>
            </a:extLst>
          </p:cNvPr>
          <p:cNvSpPr txBox="1"/>
          <p:nvPr/>
        </p:nvSpPr>
        <p:spPr>
          <a:xfrm>
            <a:off x="178130" y="6025573"/>
            <a:ext cx="10747169" cy="646331"/>
          </a:xfrm>
          <a:prstGeom prst="rect">
            <a:avLst/>
          </a:prstGeom>
          <a:noFill/>
        </p:spPr>
        <p:txBody>
          <a:bodyPr wrap="square" rtlCol="0">
            <a:spAutoFit/>
          </a:bodyPr>
          <a:lstStyle/>
          <a:p>
            <a:r>
              <a:rPr lang="en-IN" b="1" i="1" dirty="0"/>
              <a:t>Explanation- Least success rate for SO and GTO orbits and best for ES-L1,GEO,HEO,SSO. We can consider these orbits for future rocket launchings.</a:t>
            </a:r>
          </a:p>
        </p:txBody>
      </p:sp>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290052" y="1372561"/>
            <a:ext cx="5856421" cy="549049"/>
          </a:xfrm>
          <a:prstGeom prst="rect">
            <a:avLst/>
          </a:prstGeom>
        </p:spPr>
        <p:txBody>
          <a:bodyPr>
            <a:normAutofit/>
          </a:bodyPr>
          <a:lstStyle/>
          <a:p>
            <a:pPr marL="0" indent="0">
              <a:lnSpc>
                <a:spcPct val="100000"/>
              </a:lnSpc>
              <a:spcBef>
                <a:spcPts val="1400"/>
              </a:spcBef>
              <a:buNone/>
            </a:pPr>
            <a:r>
              <a:rPr lang="en-CA" sz="2000" b="1" dirty="0">
                <a:solidFill>
                  <a:schemeClr val="accent3">
                    <a:lumMod val="25000"/>
                  </a:schemeClr>
                </a:solidFill>
                <a:latin typeface="Abadi" panose="020B0604020104020204" pitchFamily="34" charset="0"/>
              </a:rPr>
              <a:t>         S</a:t>
            </a:r>
            <a:r>
              <a:rPr lang="en-US" sz="2000" b="1" dirty="0" err="1">
                <a:solidFill>
                  <a:schemeClr val="accent3">
                    <a:lumMod val="25000"/>
                  </a:schemeClr>
                </a:solidFill>
                <a:latin typeface="Abadi" panose="020B0604020104020204" pitchFamily="34" charset="0"/>
              </a:rPr>
              <a:t>catter</a:t>
            </a:r>
            <a:r>
              <a:rPr lang="en-US" sz="2000" b="1" dirty="0">
                <a:solidFill>
                  <a:schemeClr val="accent3">
                    <a:lumMod val="25000"/>
                  </a:schemeClr>
                </a:solidFill>
                <a:latin typeface="Abadi" panose="020B0604020104020204" pitchFamily="34" charset="0"/>
              </a:rPr>
              <a:t> Plot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6D62E5F-587A-D038-8D1C-3A331A71CA63}"/>
              </a:ext>
            </a:extLst>
          </p:cNvPr>
          <p:cNvPicPr>
            <a:picLocks noChangeAspect="1"/>
          </p:cNvPicPr>
          <p:nvPr/>
        </p:nvPicPr>
        <p:blipFill>
          <a:blip r:embed="rId4"/>
          <a:stretch>
            <a:fillRect/>
          </a:stretch>
        </p:blipFill>
        <p:spPr>
          <a:xfrm>
            <a:off x="924391" y="1372561"/>
            <a:ext cx="9451321" cy="4311872"/>
          </a:xfrm>
          <a:prstGeom prst="rect">
            <a:avLst/>
          </a:prstGeom>
        </p:spPr>
      </p:pic>
      <p:sp>
        <p:nvSpPr>
          <p:cNvPr id="7" name="TextBox 6">
            <a:extLst>
              <a:ext uri="{FF2B5EF4-FFF2-40B4-BE49-F238E27FC236}">
                <a16:creationId xmlns:a16="http://schemas.microsoft.com/office/drawing/2014/main" id="{896BBB12-DE7D-F5A5-FEE1-E836FD975FF3}"/>
              </a:ext>
            </a:extLst>
          </p:cNvPr>
          <p:cNvSpPr txBox="1"/>
          <p:nvPr/>
        </p:nvSpPr>
        <p:spPr>
          <a:xfrm>
            <a:off x="581891" y="5925787"/>
            <a:ext cx="10141527" cy="923330"/>
          </a:xfrm>
          <a:prstGeom prst="rect">
            <a:avLst/>
          </a:prstGeom>
          <a:noFill/>
        </p:spPr>
        <p:txBody>
          <a:bodyPr wrap="square" rtlCol="0">
            <a:spAutoFit/>
          </a:bodyPr>
          <a:lstStyle/>
          <a:p>
            <a:r>
              <a:rPr lang="en-IN" b="1" dirty="0"/>
              <a:t>Explanation- We performed only one flight in the orbits of GEO and SO with success and failure respectively. We can observe that only one failure in VLEO orbit and we can consider it for future launchings.</a:t>
            </a:r>
          </a:p>
        </p:txBody>
      </p:sp>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04257"/>
            <a:ext cx="6568940" cy="804553"/>
          </a:xfrm>
          <a:prstGeom prst="rect">
            <a:avLst/>
          </a:prstGeom>
        </p:spPr>
        <p:txBody>
          <a:bodyPr>
            <a:normAutofit/>
          </a:bodyPr>
          <a:lstStyle/>
          <a:p>
            <a:pPr marL="0" indent="0">
              <a:lnSpc>
                <a:spcPct val="100000"/>
              </a:lnSpc>
              <a:spcBef>
                <a:spcPts val="1400"/>
              </a:spcBef>
              <a:buNone/>
            </a:pPr>
            <a:r>
              <a:rPr lang="en-CA" sz="2200" b="1" dirty="0">
                <a:solidFill>
                  <a:schemeClr val="accent3">
                    <a:lumMod val="25000"/>
                  </a:schemeClr>
                </a:solidFill>
                <a:latin typeface="Abadi" panose="020B0604020104020204" pitchFamily="34" charset="0"/>
              </a:rPr>
              <a:t>S</a:t>
            </a:r>
            <a:r>
              <a:rPr lang="en-US" sz="2200" b="1" dirty="0" err="1">
                <a:solidFill>
                  <a:schemeClr val="accent3">
                    <a:lumMod val="25000"/>
                  </a:schemeClr>
                </a:solidFill>
                <a:latin typeface="Abadi" panose="020B0604020104020204" pitchFamily="34" charset="0"/>
              </a:rPr>
              <a:t>catter</a:t>
            </a:r>
            <a:r>
              <a:rPr lang="en-US" sz="2200" b="1" dirty="0">
                <a:solidFill>
                  <a:schemeClr val="accent3">
                    <a:lumMod val="25000"/>
                  </a:schemeClr>
                </a:solidFill>
                <a:latin typeface="Abadi" panose="020B0604020104020204" pitchFamily="34" charset="0"/>
              </a:rPr>
              <a:t> plot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24EE04C0-C766-F209-88F0-90D27BE8FCA0}"/>
              </a:ext>
            </a:extLst>
          </p:cNvPr>
          <p:cNvPicPr>
            <a:picLocks noChangeAspect="1"/>
          </p:cNvPicPr>
          <p:nvPr/>
        </p:nvPicPr>
        <p:blipFill>
          <a:blip r:embed="rId3"/>
          <a:stretch>
            <a:fillRect/>
          </a:stretch>
        </p:blipFill>
        <p:spPr>
          <a:xfrm>
            <a:off x="770011" y="1806533"/>
            <a:ext cx="10271893" cy="425471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445242" cy="549049"/>
          </a:xfrm>
          <a:prstGeom prst="rect">
            <a:avLst/>
          </a:prstGeom>
        </p:spPr>
        <p:txBody>
          <a:bodyPr>
            <a:normAutofit fontScale="92500" lnSpcReduction="10000"/>
          </a:bodyPr>
          <a:lstStyle/>
          <a:p>
            <a:pPr>
              <a:lnSpc>
                <a:spcPct val="100000"/>
              </a:lnSpc>
              <a:spcBef>
                <a:spcPts val="1400"/>
              </a:spcBef>
            </a:pPr>
            <a:r>
              <a:rPr lang="en-US" sz="3600" b="1" dirty="0">
                <a:solidFill>
                  <a:schemeClr val="accent3">
                    <a:lumMod val="25000"/>
                  </a:schemeClr>
                </a:solidFill>
                <a:latin typeface="Abadi" panose="020B0604020104020204" pitchFamily="34" charset="0"/>
              </a:rPr>
              <a:t>Names of the unique launch sites: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418FCB9B-1969-BF3E-74A5-71D222104EF8}"/>
              </a:ext>
            </a:extLst>
          </p:cNvPr>
          <p:cNvPicPr>
            <a:picLocks noChangeAspect="1"/>
          </p:cNvPicPr>
          <p:nvPr/>
        </p:nvPicPr>
        <p:blipFill>
          <a:blip r:embed="rId3"/>
          <a:stretch>
            <a:fillRect/>
          </a:stretch>
        </p:blipFill>
        <p:spPr>
          <a:xfrm>
            <a:off x="5098296" y="2375475"/>
            <a:ext cx="6503895" cy="3063424"/>
          </a:xfrm>
          <a:prstGeom prst="rect">
            <a:avLst/>
          </a:prstGeom>
        </p:spPr>
      </p:pic>
      <p:sp>
        <p:nvSpPr>
          <p:cNvPr id="7" name="TextBox 6">
            <a:extLst>
              <a:ext uri="{FF2B5EF4-FFF2-40B4-BE49-F238E27FC236}">
                <a16:creationId xmlns:a16="http://schemas.microsoft.com/office/drawing/2014/main" id="{E9CC1F42-83DF-FB0E-1A7A-713CF98C400A}"/>
              </a:ext>
            </a:extLst>
          </p:cNvPr>
          <p:cNvSpPr txBox="1"/>
          <p:nvPr/>
        </p:nvSpPr>
        <p:spPr>
          <a:xfrm>
            <a:off x="296883" y="2493818"/>
            <a:ext cx="4690753" cy="3108543"/>
          </a:xfrm>
          <a:prstGeom prst="rect">
            <a:avLst/>
          </a:prstGeom>
          <a:noFill/>
        </p:spPr>
        <p:txBody>
          <a:bodyPr wrap="square" rtlCol="0">
            <a:spAutoFit/>
          </a:bodyPr>
          <a:lstStyle/>
          <a:p>
            <a:r>
              <a:rPr lang="en-IN" sz="2800" b="1" dirty="0"/>
              <a:t>Here we used </a:t>
            </a:r>
            <a:r>
              <a:rPr lang="en-IN" sz="2800" b="1" dirty="0" err="1"/>
              <a:t>sql</a:t>
            </a:r>
            <a:r>
              <a:rPr lang="en-IN" sz="2800" b="1" dirty="0"/>
              <a:t> magic by %</a:t>
            </a:r>
            <a:r>
              <a:rPr lang="en-IN" sz="2800" b="1" dirty="0" err="1"/>
              <a:t>sql</a:t>
            </a:r>
            <a:r>
              <a:rPr lang="en-IN" sz="2800" b="1" dirty="0"/>
              <a:t> command of line and selected the unique </a:t>
            </a:r>
            <a:r>
              <a:rPr lang="en-IN" sz="2800" b="1" dirty="0" err="1"/>
              <a:t>Launch_Sites</a:t>
            </a:r>
            <a:r>
              <a:rPr lang="en-IN" sz="2800" b="1" dirty="0"/>
              <a:t> from SPACEXTABLE.</a:t>
            </a:r>
          </a:p>
          <a:p>
            <a:r>
              <a:rPr lang="en-IN" sz="2800" b="1" dirty="0"/>
              <a:t>And the result is shown in the picture</a:t>
            </a: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3481"/>
            <a:ext cx="7400213" cy="549049"/>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5 records where launch sites begin with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07CD2F8E-29B2-96AD-67F9-61DAA08B6DFF}"/>
              </a:ext>
            </a:extLst>
          </p:cNvPr>
          <p:cNvPicPr>
            <a:picLocks noChangeAspect="1"/>
          </p:cNvPicPr>
          <p:nvPr/>
        </p:nvPicPr>
        <p:blipFill>
          <a:blip r:embed="rId3"/>
          <a:stretch>
            <a:fillRect/>
          </a:stretch>
        </p:blipFill>
        <p:spPr>
          <a:xfrm>
            <a:off x="2830487" y="1841281"/>
            <a:ext cx="9175466" cy="4267419"/>
          </a:xfrm>
          <a:prstGeom prst="rect">
            <a:avLst/>
          </a:prstGeom>
        </p:spPr>
      </p:pic>
      <p:sp>
        <p:nvSpPr>
          <p:cNvPr id="7" name="TextBox 6">
            <a:extLst>
              <a:ext uri="{FF2B5EF4-FFF2-40B4-BE49-F238E27FC236}">
                <a16:creationId xmlns:a16="http://schemas.microsoft.com/office/drawing/2014/main" id="{AA8B0202-8F6D-FF8F-D22C-7ADC745C3D32}"/>
              </a:ext>
            </a:extLst>
          </p:cNvPr>
          <p:cNvSpPr txBox="1"/>
          <p:nvPr/>
        </p:nvSpPr>
        <p:spPr>
          <a:xfrm>
            <a:off x="380010" y="1942530"/>
            <a:ext cx="2450477" cy="1754326"/>
          </a:xfrm>
          <a:prstGeom prst="rect">
            <a:avLst/>
          </a:prstGeom>
          <a:noFill/>
        </p:spPr>
        <p:txBody>
          <a:bodyPr wrap="square" rtlCol="0">
            <a:spAutoFit/>
          </a:bodyPr>
          <a:lstStyle/>
          <a:p>
            <a:r>
              <a:rPr lang="en-IN" dirty="0"/>
              <a:t>We used the query:</a:t>
            </a:r>
          </a:p>
          <a:p>
            <a:endParaRPr lang="en-IN" dirty="0"/>
          </a:p>
          <a:p>
            <a:r>
              <a:rPr lang="en-IN" dirty="0">
                <a:solidFill>
                  <a:srgbClr val="002060"/>
                </a:solidFill>
              </a:rPr>
              <a:t>%</a:t>
            </a:r>
            <a:r>
              <a:rPr lang="en-IN" dirty="0" err="1">
                <a:solidFill>
                  <a:srgbClr val="002060"/>
                </a:solidFill>
              </a:rPr>
              <a:t>sql</a:t>
            </a:r>
            <a:r>
              <a:rPr lang="en-IN" dirty="0">
                <a:solidFill>
                  <a:srgbClr val="002060"/>
                </a:solidFill>
              </a:rPr>
              <a:t>  SELECT * FROM SPACEXTABLE WHERE </a:t>
            </a:r>
            <a:r>
              <a:rPr lang="en-IN" dirty="0" err="1">
                <a:solidFill>
                  <a:srgbClr val="002060"/>
                </a:solidFill>
              </a:rPr>
              <a:t>Launch_Site</a:t>
            </a:r>
            <a:r>
              <a:rPr lang="en-IN" dirty="0">
                <a:solidFill>
                  <a:srgbClr val="002060"/>
                </a:solidFill>
              </a:rPr>
              <a:t> LIKE ‘CCA%’ LIMIT 5</a:t>
            </a:r>
          </a:p>
        </p:txBody>
      </p:sp>
      <p:sp>
        <p:nvSpPr>
          <p:cNvPr id="10" name="Rectangle 3">
            <a:extLst>
              <a:ext uri="{FF2B5EF4-FFF2-40B4-BE49-F238E27FC236}">
                <a16:creationId xmlns:a16="http://schemas.microsoft.com/office/drawing/2014/main" id="{FE05D539-3706-54A4-5999-1E92A91E6E84}"/>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a:t>
            </a:r>
            <a:r>
              <a:rPr kumimoji="0" lang="en-US" altLang="en-US" sz="900" b="1" i="0" u="none" strike="noStrike" cap="none" normalizeH="0" baseline="0" dirty="0" err="1">
                <a:ln>
                  <a:noFill/>
                </a:ln>
                <a:solidFill>
                  <a:srgbClr val="212121"/>
                </a:solidFill>
                <a:effectLst/>
                <a:latin typeface="Arial Unicode MS"/>
              </a:rPr>
              <a:t>sql</a:t>
            </a:r>
            <a:r>
              <a:rPr kumimoji="0" lang="en-US" altLang="en-US" sz="900" b="0" i="0" u="none" strike="noStrike" cap="none" normalizeH="0" baseline="0" dirty="0">
                <a:ln>
                  <a:noFill/>
                </a:ln>
                <a:solidFill>
                  <a:srgbClr val="212121"/>
                </a:solidFill>
                <a:effectLst/>
                <a:latin typeface="Arial Unicode MS"/>
              </a:rPr>
              <a:t> SELECT * FROM SPACEXTABLE WHERE </a:t>
            </a:r>
            <a:r>
              <a:rPr kumimoji="0" lang="en-US" altLang="en-US" sz="900" b="0" i="0" u="none" strike="noStrike" cap="none" normalizeH="0" baseline="0" dirty="0" err="1">
                <a:ln>
                  <a:noFill/>
                </a:ln>
                <a:solidFill>
                  <a:srgbClr val="212121"/>
                </a:solidFill>
                <a:effectLst/>
                <a:latin typeface="Arial Unicode MS"/>
              </a:rPr>
              <a:t>Launch_Site</a:t>
            </a:r>
            <a:r>
              <a:rPr kumimoji="0" lang="en-US" altLang="en-US" sz="900" b="0" i="0" u="none" strike="noStrike" cap="none" normalizeH="0" baseline="0" dirty="0">
                <a:ln>
                  <a:noFill/>
                </a:ln>
                <a:solidFill>
                  <a:srgbClr val="212121"/>
                </a:solidFill>
                <a:effectLst/>
                <a:latin typeface="Arial Unicode MS"/>
              </a:rPr>
              <a:t> LIKE 'CCA%' LIMIT 5</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098330" y="1825625"/>
            <a:ext cx="6616442" cy="549049"/>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                    Total Payload Mass</a:t>
            </a:r>
          </a:p>
        </p:txBody>
      </p:sp>
      <p:pic>
        <p:nvPicPr>
          <p:cNvPr id="6" name="Picture 5">
            <a:extLst>
              <a:ext uri="{FF2B5EF4-FFF2-40B4-BE49-F238E27FC236}">
                <a16:creationId xmlns:a16="http://schemas.microsoft.com/office/drawing/2014/main" id="{0D704E79-57A6-AC79-4561-C11D353344B4}"/>
              </a:ext>
            </a:extLst>
          </p:cNvPr>
          <p:cNvPicPr>
            <a:picLocks noChangeAspect="1"/>
          </p:cNvPicPr>
          <p:nvPr/>
        </p:nvPicPr>
        <p:blipFill>
          <a:blip r:embed="rId3"/>
          <a:stretch>
            <a:fillRect/>
          </a:stretch>
        </p:blipFill>
        <p:spPr>
          <a:xfrm>
            <a:off x="186985" y="2374674"/>
            <a:ext cx="11795218" cy="2209201"/>
          </a:xfrm>
          <a:prstGeom prst="rect">
            <a:avLst/>
          </a:prstGeom>
        </p:spPr>
      </p:pic>
      <p:sp>
        <p:nvSpPr>
          <p:cNvPr id="7" name="TextBox 6">
            <a:extLst>
              <a:ext uri="{FF2B5EF4-FFF2-40B4-BE49-F238E27FC236}">
                <a16:creationId xmlns:a16="http://schemas.microsoft.com/office/drawing/2014/main" id="{24A405E2-3DE2-418D-0038-64EF16AE9AB3}"/>
              </a:ext>
            </a:extLst>
          </p:cNvPr>
          <p:cNvSpPr txBox="1"/>
          <p:nvPr/>
        </p:nvSpPr>
        <p:spPr>
          <a:xfrm>
            <a:off x="1484416" y="4920106"/>
            <a:ext cx="8241475" cy="1015663"/>
          </a:xfrm>
          <a:prstGeom prst="rect">
            <a:avLst/>
          </a:prstGeom>
          <a:noFill/>
        </p:spPr>
        <p:txBody>
          <a:bodyPr wrap="square" rtlCol="0">
            <a:spAutoFit/>
          </a:bodyPr>
          <a:lstStyle/>
          <a:p>
            <a:r>
              <a:rPr lang="en-IN" sz="2000" b="1" dirty="0"/>
              <a:t>Explanation- The above picture shows the SQL input query with result for the total Pay Load Mass when the customer was NASA (CRS). We selected the SUM function to find the total sum of payload mass.</a:t>
            </a: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874416" y="2029061"/>
            <a:ext cx="7944762" cy="401638"/>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average payload mass carried by booster version F9 v1.1</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25DCB701-D0DA-A29E-4096-C2D05EBA6626}"/>
              </a:ext>
            </a:extLst>
          </p:cNvPr>
          <p:cNvPicPr>
            <a:picLocks noChangeAspect="1"/>
          </p:cNvPicPr>
          <p:nvPr/>
        </p:nvPicPr>
        <p:blipFill>
          <a:blip r:embed="rId3"/>
          <a:stretch>
            <a:fillRect/>
          </a:stretch>
        </p:blipFill>
        <p:spPr>
          <a:xfrm>
            <a:off x="466426" y="2580726"/>
            <a:ext cx="11613578" cy="3043035"/>
          </a:xfrm>
          <a:prstGeom prst="rect">
            <a:avLst/>
          </a:prstGeom>
        </p:spPr>
      </p:pic>
      <p:sp>
        <p:nvSpPr>
          <p:cNvPr id="7" name="TextBox 6">
            <a:extLst>
              <a:ext uri="{FF2B5EF4-FFF2-40B4-BE49-F238E27FC236}">
                <a16:creationId xmlns:a16="http://schemas.microsoft.com/office/drawing/2014/main" id="{D147DC61-912B-C115-CEF1-26F39377B696}"/>
              </a:ext>
            </a:extLst>
          </p:cNvPr>
          <p:cNvSpPr txBox="1"/>
          <p:nvPr/>
        </p:nvSpPr>
        <p:spPr>
          <a:xfrm>
            <a:off x="371423" y="5702321"/>
            <a:ext cx="10504544" cy="646331"/>
          </a:xfrm>
          <a:prstGeom prst="rect">
            <a:avLst/>
          </a:prstGeom>
          <a:noFill/>
        </p:spPr>
        <p:txBody>
          <a:bodyPr wrap="square" rtlCol="0">
            <a:spAutoFit/>
          </a:bodyPr>
          <a:lstStyle/>
          <a:p>
            <a:r>
              <a:rPr lang="en-IN" b="1" i="1" dirty="0"/>
              <a:t>Explanation- The above picture shows result i.e. ‘2928.4’ with query input for average Pay Load Mass when booster version was F9 v1.1.</a:t>
            </a: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51901" y="1423987"/>
            <a:ext cx="8540245" cy="644443"/>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B96C51C0-0C37-6C33-E494-9BE3FBFB4E80}"/>
              </a:ext>
            </a:extLst>
          </p:cNvPr>
          <p:cNvPicPr>
            <a:picLocks noChangeAspect="1"/>
          </p:cNvPicPr>
          <p:nvPr/>
        </p:nvPicPr>
        <p:blipFill>
          <a:blip r:embed="rId3"/>
          <a:stretch>
            <a:fillRect/>
          </a:stretch>
        </p:blipFill>
        <p:spPr>
          <a:xfrm>
            <a:off x="1351901" y="2353542"/>
            <a:ext cx="8987735" cy="238683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TextBox 1">
            <a:extLst>
              <a:ext uri="{FF2B5EF4-FFF2-40B4-BE49-F238E27FC236}">
                <a16:creationId xmlns:a16="http://schemas.microsoft.com/office/drawing/2014/main" id="{5A7D4F7E-137C-BF38-C775-AD8570A28129}"/>
              </a:ext>
            </a:extLst>
          </p:cNvPr>
          <p:cNvSpPr txBox="1"/>
          <p:nvPr/>
        </p:nvSpPr>
        <p:spPr>
          <a:xfrm>
            <a:off x="641268" y="1757548"/>
            <a:ext cx="7980219" cy="424732"/>
          </a:xfrm>
          <a:prstGeom prst="rect">
            <a:avLst/>
          </a:prstGeom>
          <a:noFill/>
        </p:spPr>
        <p:txBody>
          <a:bodyPr wrap="square" rtlCol="0">
            <a:spAutoFit/>
          </a:bodyPr>
          <a:lstStyle/>
          <a:p>
            <a:pPr marL="285750" indent="-285750">
              <a:buFont typeface="Arial" panose="020B0604020202020204" pitchFamily="34" charset="0"/>
              <a:buChar char="•"/>
            </a:pPr>
            <a:r>
              <a:rPr lang="en-IN" sz="2160" dirty="0"/>
              <a:t>Methodology Summary</a:t>
            </a:r>
          </a:p>
        </p:txBody>
      </p:sp>
      <p:sp>
        <p:nvSpPr>
          <p:cNvPr id="5" name="TextBox 4">
            <a:extLst>
              <a:ext uri="{FF2B5EF4-FFF2-40B4-BE49-F238E27FC236}">
                <a16:creationId xmlns:a16="http://schemas.microsoft.com/office/drawing/2014/main" id="{C3EC3C81-EB37-2EDF-1C9E-84C74C309948}"/>
              </a:ext>
            </a:extLst>
          </p:cNvPr>
          <p:cNvSpPr txBox="1"/>
          <p:nvPr/>
        </p:nvSpPr>
        <p:spPr>
          <a:xfrm>
            <a:off x="919396" y="2532349"/>
            <a:ext cx="10623420" cy="646331"/>
          </a:xfrm>
          <a:prstGeom prst="rect">
            <a:avLst/>
          </a:prstGeom>
          <a:noFill/>
        </p:spPr>
        <p:txBody>
          <a:bodyPr wrap="square" rtlCol="0">
            <a:spAutoFit/>
          </a:bodyPr>
          <a:lstStyle/>
          <a:p>
            <a:r>
              <a:rPr lang="en-IN" i="1" dirty="0"/>
              <a:t>We performed  CRISP-DM (Cross-Industry Standard Process for Data Mining) Methodology</a:t>
            </a:r>
          </a:p>
          <a:p>
            <a:r>
              <a:rPr lang="en-US" b="1" dirty="0"/>
              <a:t>Here's how the CRISP-DM methodology is generally applied :</a:t>
            </a:r>
            <a:endParaRPr lang="en-IN" b="1" dirty="0"/>
          </a:p>
        </p:txBody>
      </p:sp>
      <p:sp>
        <p:nvSpPr>
          <p:cNvPr id="6" name="TextBox 5">
            <a:extLst>
              <a:ext uri="{FF2B5EF4-FFF2-40B4-BE49-F238E27FC236}">
                <a16:creationId xmlns:a16="http://schemas.microsoft.com/office/drawing/2014/main" id="{0572922A-F412-68D9-0012-244B45FAD20D}"/>
              </a:ext>
            </a:extLst>
          </p:cNvPr>
          <p:cNvSpPr txBox="1"/>
          <p:nvPr/>
        </p:nvSpPr>
        <p:spPr>
          <a:xfrm>
            <a:off x="1026274" y="3429000"/>
            <a:ext cx="6597685" cy="2246769"/>
          </a:xfrm>
          <a:prstGeom prst="rect">
            <a:avLst/>
          </a:prstGeom>
          <a:noFill/>
        </p:spPr>
        <p:txBody>
          <a:bodyPr wrap="square" rtlCol="0">
            <a:spAutoFit/>
          </a:bodyPr>
          <a:lstStyle/>
          <a:p>
            <a:pPr marL="342900" indent="-342900">
              <a:buFont typeface="+mj-lt"/>
              <a:buAutoNum type="arabicPeriod"/>
            </a:pPr>
            <a:r>
              <a:rPr lang="en-IN" sz="2000" b="1" i="1" dirty="0">
                <a:effectLst>
                  <a:outerShdw blurRad="38100" dist="38100" dir="2700000" algn="tl">
                    <a:srgbClr val="000000">
                      <a:alpha val="43137"/>
                    </a:srgbClr>
                  </a:outerShdw>
                </a:effectLst>
              </a:rPr>
              <a:t>Business Understanding</a:t>
            </a:r>
          </a:p>
          <a:p>
            <a:pPr marL="342900" indent="-342900">
              <a:buFont typeface="+mj-lt"/>
              <a:buAutoNum type="arabicPeriod"/>
            </a:pPr>
            <a:r>
              <a:rPr lang="en-IN" sz="2000" b="1" i="1" dirty="0">
                <a:effectLst>
                  <a:outerShdw blurRad="38100" dist="38100" dir="2700000" algn="tl">
                    <a:srgbClr val="000000">
                      <a:alpha val="43137"/>
                    </a:srgbClr>
                  </a:outerShdw>
                </a:effectLst>
              </a:rPr>
              <a:t>Data Understanding</a:t>
            </a:r>
          </a:p>
          <a:p>
            <a:pPr marL="342900" indent="-342900">
              <a:buFont typeface="+mj-lt"/>
              <a:buAutoNum type="arabicPeriod"/>
            </a:pPr>
            <a:r>
              <a:rPr lang="en-IN" sz="2000" b="1" i="1" dirty="0">
                <a:effectLst>
                  <a:outerShdw blurRad="38100" dist="38100" dir="2700000" algn="tl">
                    <a:srgbClr val="000000">
                      <a:alpha val="43137"/>
                    </a:srgbClr>
                  </a:outerShdw>
                </a:effectLst>
              </a:rPr>
              <a:t>Data Preparation</a:t>
            </a:r>
          </a:p>
          <a:p>
            <a:pPr marL="342900" indent="-342900">
              <a:buFont typeface="+mj-lt"/>
              <a:buAutoNum type="arabicPeriod"/>
            </a:pPr>
            <a:r>
              <a:rPr lang="en-IN" sz="2000" b="1" i="1" dirty="0" err="1">
                <a:effectLst>
                  <a:outerShdw blurRad="38100" dist="38100" dir="2700000" algn="tl">
                    <a:srgbClr val="000000">
                      <a:alpha val="43137"/>
                    </a:srgbClr>
                  </a:outerShdw>
                </a:effectLst>
              </a:rPr>
              <a:t>Modeling</a:t>
            </a:r>
            <a:endParaRPr lang="en-IN" sz="2000" b="1" i="1" dirty="0">
              <a:effectLst>
                <a:outerShdw blurRad="38100" dist="38100" dir="2700000" algn="tl">
                  <a:srgbClr val="000000">
                    <a:alpha val="43137"/>
                  </a:srgbClr>
                </a:outerShdw>
              </a:effectLst>
            </a:endParaRPr>
          </a:p>
          <a:p>
            <a:pPr marL="342900" indent="-342900">
              <a:buFont typeface="+mj-lt"/>
              <a:buAutoNum type="arabicPeriod"/>
            </a:pPr>
            <a:r>
              <a:rPr lang="en-IN" sz="2000" b="1" i="1" dirty="0">
                <a:effectLst>
                  <a:outerShdw blurRad="38100" dist="38100" dir="2700000" algn="tl">
                    <a:srgbClr val="000000">
                      <a:alpha val="43137"/>
                    </a:srgbClr>
                  </a:outerShdw>
                </a:effectLst>
              </a:rPr>
              <a:t>Evaluation</a:t>
            </a:r>
          </a:p>
          <a:p>
            <a:pPr marL="342900" indent="-342900">
              <a:buFont typeface="+mj-lt"/>
              <a:buAutoNum type="arabicPeriod"/>
            </a:pPr>
            <a:r>
              <a:rPr lang="en-IN" sz="2000" b="1" i="1" dirty="0" err="1">
                <a:effectLst>
                  <a:outerShdw blurRad="38100" dist="38100" dir="2700000" algn="tl">
                    <a:srgbClr val="000000">
                      <a:alpha val="43137"/>
                    </a:srgbClr>
                  </a:outerShdw>
                </a:effectLst>
              </a:rPr>
              <a:t>Deployement</a:t>
            </a:r>
            <a:endParaRPr lang="en-IN" sz="2000" b="1" i="1" dirty="0">
              <a:effectLst>
                <a:outerShdw blurRad="38100" dist="38100" dir="2700000" algn="tl">
                  <a:srgbClr val="000000">
                    <a:alpha val="43137"/>
                  </a:srgbClr>
                </a:outerShdw>
              </a:effectLst>
            </a:endParaRPr>
          </a:p>
          <a:p>
            <a:pPr marL="342900" indent="-342900">
              <a:buFont typeface="+mj-lt"/>
              <a:buAutoNum type="arabicPeriod"/>
            </a:pPr>
            <a:r>
              <a:rPr lang="en-IN" sz="2000" b="1" i="1" dirty="0">
                <a:effectLst>
                  <a:outerShdw blurRad="38100" dist="38100" dir="2700000" algn="tl">
                    <a:srgbClr val="000000">
                      <a:alpha val="43137"/>
                    </a:srgbClr>
                  </a:outerShdw>
                </a:effectLst>
              </a:rPr>
              <a:t>Feedback</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62434" y="1345189"/>
            <a:ext cx="12638490" cy="1535317"/>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1D132655-06EA-56D5-6C97-4B977F5B8ACA}"/>
              </a:ext>
            </a:extLst>
          </p:cNvPr>
          <p:cNvPicPr>
            <a:picLocks noChangeAspect="1"/>
          </p:cNvPicPr>
          <p:nvPr/>
        </p:nvPicPr>
        <p:blipFill>
          <a:blip r:embed="rId3"/>
          <a:stretch>
            <a:fillRect/>
          </a:stretch>
        </p:blipFill>
        <p:spPr>
          <a:xfrm>
            <a:off x="-56410" y="3025792"/>
            <a:ext cx="12133615" cy="324773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7590219" cy="549049"/>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2315AF5D-D4E3-7CAA-F2E3-AE6C7C3BACAD}"/>
              </a:ext>
            </a:extLst>
          </p:cNvPr>
          <p:cNvPicPr>
            <a:picLocks noChangeAspect="1"/>
          </p:cNvPicPr>
          <p:nvPr/>
        </p:nvPicPr>
        <p:blipFill>
          <a:blip r:embed="rId3"/>
          <a:stretch>
            <a:fillRect/>
          </a:stretch>
        </p:blipFill>
        <p:spPr>
          <a:xfrm>
            <a:off x="0" y="2462183"/>
            <a:ext cx="12041579" cy="2183192"/>
          </a:xfrm>
          <a:prstGeom prst="rect">
            <a:avLst/>
          </a:prstGeom>
        </p:spPr>
      </p:pic>
      <p:pic>
        <p:nvPicPr>
          <p:cNvPr id="8" name="Picture 7">
            <a:extLst>
              <a:ext uri="{FF2B5EF4-FFF2-40B4-BE49-F238E27FC236}">
                <a16:creationId xmlns:a16="http://schemas.microsoft.com/office/drawing/2014/main" id="{6CE5CFCF-4FDD-FFBA-F2FB-683F1DFBB1A0}"/>
              </a:ext>
            </a:extLst>
          </p:cNvPr>
          <p:cNvPicPr>
            <a:picLocks noChangeAspect="1"/>
          </p:cNvPicPr>
          <p:nvPr/>
        </p:nvPicPr>
        <p:blipFill>
          <a:blip r:embed="rId4"/>
          <a:stretch>
            <a:fillRect/>
          </a:stretch>
        </p:blipFill>
        <p:spPr>
          <a:xfrm>
            <a:off x="0" y="4645375"/>
            <a:ext cx="3978234" cy="491978"/>
          </a:xfrm>
          <a:prstGeom prst="rect">
            <a:avLst/>
          </a:prstGeom>
        </p:spPr>
      </p:pic>
      <p:sp>
        <p:nvSpPr>
          <p:cNvPr id="9" name="TextBox 8">
            <a:extLst>
              <a:ext uri="{FF2B5EF4-FFF2-40B4-BE49-F238E27FC236}">
                <a16:creationId xmlns:a16="http://schemas.microsoft.com/office/drawing/2014/main" id="{150C78CB-C10A-9FEB-32BC-5B3B393944E6}"/>
              </a:ext>
            </a:extLst>
          </p:cNvPr>
          <p:cNvSpPr txBox="1"/>
          <p:nvPr/>
        </p:nvSpPr>
        <p:spPr>
          <a:xfrm>
            <a:off x="150421" y="4732884"/>
            <a:ext cx="3507179" cy="369332"/>
          </a:xfrm>
          <a:prstGeom prst="rect">
            <a:avLst/>
          </a:prstGeom>
          <a:noFill/>
        </p:spPr>
        <p:txBody>
          <a:bodyPr wrap="square" rtlCol="0">
            <a:spAutoFit/>
          </a:bodyPr>
          <a:lstStyle/>
          <a:p>
            <a:r>
              <a:rPr lang="en-IN" dirty="0"/>
              <a:t> 62                             28</a:t>
            </a:r>
          </a:p>
        </p:txBody>
      </p:sp>
      <p:sp>
        <p:nvSpPr>
          <p:cNvPr id="10" name="TextBox 9">
            <a:extLst>
              <a:ext uri="{FF2B5EF4-FFF2-40B4-BE49-F238E27FC236}">
                <a16:creationId xmlns:a16="http://schemas.microsoft.com/office/drawing/2014/main" id="{98C14C8E-DB4D-9EAC-D3CF-493B4BFC77EC}"/>
              </a:ext>
            </a:extLst>
          </p:cNvPr>
          <p:cNvSpPr txBox="1"/>
          <p:nvPr/>
        </p:nvSpPr>
        <p:spPr>
          <a:xfrm>
            <a:off x="1031174" y="5730443"/>
            <a:ext cx="10129652" cy="369332"/>
          </a:xfrm>
          <a:prstGeom prst="rect">
            <a:avLst/>
          </a:prstGeom>
          <a:noFill/>
        </p:spPr>
        <p:txBody>
          <a:bodyPr wrap="square" rtlCol="0">
            <a:spAutoFit/>
          </a:bodyPr>
          <a:lstStyle/>
          <a:p>
            <a:r>
              <a:rPr lang="en-IN" dirty="0"/>
              <a:t>Explanation- Above are the given counts for success and failed launches of falcon 9.</a:t>
            </a:r>
          </a:p>
        </p:txBody>
      </p:sp>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457742" y="1551100"/>
            <a:ext cx="9276515" cy="549049"/>
          </a:xfrm>
          <a:prstGeom prst="rect">
            <a:avLst/>
          </a:prstGeom>
        </p:spPr>
        <p:txBody>
          <a:bodyPr>
            <a:normAutofit/>
          </a:body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        Boosters Carried Maximum Payload</a:t>
            </a:r>
          </a:p>
        </p:txBody>
      </p:sp>
      <p:pic>
        <p:nvPicPr>
          <p:cNvPr id="6" name="Picture 5">
            <a:extLst>
              <a:ext uri="{FF2B5EF4-FFF2-40B4-BE49-F238E27FC236}">
                <a16:creationId xmlns:a16="http://schemas.microsoft.com/office/drawing/2014/main" id="{4365D3B9-F89C-9D79-E2D6-A2546116F2FD}"/>
              </a:ext>
            </a:extLst>
          </p:cNvPr>
          <p:cNvPicPr>
            <a:picLocks noChangeAspect="1"/>
          </p:cNvPicPr>
          <p:nvPr/>
        </p:nvPicPr>
        <p:blipFill>
          <a:blip r:embed="rId3"/>
          <a:stretch>
            <a:fillRect/>
          </a:stretch>
        </p:blipFill>
        <p:spPr>
          <a:xfrm>
            <a:off x="770011" y="1980379"/>
            <a:ext cx="10156326" cy="465478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Here is the query for the 2015 Launch Records:</a:t>
            </a:r>
          </a:p>
          <a:p>
            <a:pPr>
              <a:lnSpc>
                <a:spcPct val="100000"/>
              </a:lnSpc>
              <a:spcBef>
                <a:spcPts val="1400"/>
              </a:spcBef>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25657B95-8956-EE16-4F56-BEC79181C821}"/>
              </a:ext>
            </a:extLst>
          </p:cNvPr>
          <p:cNvPicPr>
            <a:picLocks noChangeAspect="1"/>
          </p:cNvPicPr>
          <p:nvPr/>
        </p:nvPicPr>
        <p:blipFill>
          <a:blip r:embed="rId3"/>
          <a:stretch>
            <a:fillRect/>
          </a:stretch>
        </p:blipFill>
        <p:spPr>
          <a:xfrm>
            <a:off x="983178" y="2143536"/>
            <a:ext cx="9745589" cy="3715515"/>
          </a:xfrm>
          <a:prstGeom prst="rect">
            <a:avLst/>
          </a:prstGeom>
        </p:spPr>
      </p:pic>
      <p:sp>
        <p:nvSpPr>
          <p:cNvPr id="7" name="TextBox 6">
            <a:extLst>
              <a:ext uri="{FF2B5EF4-FFF2-40B4-BE49-F238E27FC236}">
                <a16:creationId xmlns:a16="http://schemas.microsoft.com/office/drawing/2014/main" id="{AEEDFA8D-6D02-F704-B107-DF5472143C41}"/>
              </a:ext>
            </a:extLst>
          </p:cNvPr>
          <p:cNvSpPr txBox="1"/>
          <p:nvPr/>
        </p:nvSpPr>
        <p:spPr>
          <a:xfrm>
            <a:off x="2432200" y="6025573"/>
            <a:ext cx="10143769" cy="369332"/>
          </a:xfrm>
          <a:prstGeom prst="rect">
            <a:avLst/>
          </a:prstGeom>
          <a:noFill/>
        </p:spPr>
        <p:txBody>
          <a:bodyPr wrap="square" rtlCol="0">
            <a:spAutoFit/>
          </a:bodyPr>
          <a:lstStyle/>
          <a:p>
            <a:r>
              <a:rPr lang="en-IN" dirty="0"/>
              <a:t>Note- We used cases here for all the months in the year 2015</a:t>
            </a:r>
          </a:p>
        </p:txBody>
      </p:sp>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85008" y="1436915"/>
            <a:ext cx="11566566" cy="914400"/>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4DB4C121-DACC-3F08-9B08-2F890891E96F}"/>
              </a:ext>
            </a:extLst>
          </p:cNvPr>
          <p:cNvPicPr>
            <a:picLocks noChangeAspect="1"/>
          </p:cNvPicPr>
          <p:nvPr/>
        </p:nvPicPr>
        <p:blipFill>
          <a:blip r:embed="rId3"/>
          <a:stretch>
            <a:fillRect/>
          </a:stretch>
        </p:blipFill>
        <p:spPr>
          <a:xfrm>
            <a:off x="178129" y="2351315"/>
            <a:ext cx="6130469" cy="4206803"/>
          </a:xfrm>
          <a:prstGeom prst="rect">
            <a:avLst/>
          </a:prstGeom>
        </p:spPr>
      </p:pic>
      <p:sp>
        <p:nvSpPr>
          <p:cNvPr id="7" name="TextBox 6">
            <a:extLst>
              <a:ext uri="{FF2B5EF4-FFF2-40B4-BE49-F238E27FC236}">
                <a16:creationId xmlns:a16="http://schemas.microsoft.com/office/drawing/2014/main" id="{6950F4A5-7923-50DA-CBB2-BC201FE55562}"/>
              </a:ext>
            </a:extLst>
          </p:cNvPr>
          <p:cNvSpPr txBox="1"/>
          <p:nvPr/>
        </p:nvSpPr>
        <p:spPr>
          <a:xfrm>
            <a:off x="6768935" y="3528441"/>
            <a:ext cx="4275117" cy="1200329"/>
          </a:xfrm>
          <a:prstGeom prst="rect">
            <a:avLst/>
          </a:prstGeom>
          <a:noFill/>
        </p:spPr>
        <p:txBody>
          <a:bodyPr wrap="square" rtlCol="0">
            <a:spAutoFit/>
          </a:bodyPr>
          <a:lstStyle/>
          <a:p>
            <a:r>
              <a:rPr lang="en-IN" b="1" i="1" dirty="0" err="1"/>
              <a:t>Expanation</a:t>
            </a:r>
            <a:r>
              <a:rPr lang="en-IN" b="1" i="1" dirty="0"/>
              <a:t>- We can observe that success and failure for drone ship is 5. Only one precluded that is for drone ship, for year 2015</a:t>
            </a:r>
            <a:r>
              <a:rPr lang="en-IN" dirty="0"/>
              <a:t>.</a:t>
            </a:r>
          </a:p>
        </p:txBody>
      </p:sp>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77732" y="1420812"/>
            <a:ext cx="10036535" cy="691944"/>
          </a:xfrm>
          <a:prstGeom prst="rect">
            <a:avLst/>
          </a:prstGeom>
        </p:spPr>
        <p:txBody>
          <a:bodyPr lIns="91440" tIns="45720" rIns="91440" bIns="45720" anchor="t">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marL="0" indent="0">
              <a:buNone/>
            </a:pP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      Where are the launch sites in the map?</a:t>
            </a:r>
          </a:p>
        </p:txBody>
      </p:sp>
      <p:pic>
        <p:nvPicPr>
          <p:cNvPr id="6" name="Picture 5">
            <a:extLst>
              <a:ext uri="{FF2B5EF4-FFF2-40B4-BE49-F238E27FC236}">
                <a16:creationId xmlns:a16="http://schemas.microsoft.com/office/drawing/2014/main" id="{BE683999-07C0-0C1A-F5B4-A52631C5C87E}"/>
              </a:ext>
            </a:extLst>
          </p:cNvPr>
          <p:cNvPicPr>
            <a:picLocks noChangeAspect="1"/>
          </p:cNvPicPr>
          <p:nvPr/>
        </p:nvPicPr>
        <p:blipFill>
          <a:blip r:embed="rId3"/>
          <a:stretch>
            <a:fillRect/>
          </a:stretch>
        </p:blipFill>
        <p:spPr>
          <a:xfrm>
            <a:off x="1077732" y="2086639"/>
            <a:ext cx="10036535" cy="3756021"/>
          </a:xfrm>
          <a:prstGeom prst="rect">
            <a:avLst/>
          </a:prstGeom>
        </p:spPr>
      </p:pic>
      <p:sp>
        <p:nvSpPr>
          <p:cNvPr id="7" name="TextBox 6">
            <a:extLst>
              <a:ext uri="{FF2B5EF4-FFF2-40B4-BE49-F238E27FC236}">
                <a16:creationId xmlns:a16="http://schemas.microsoft.com/office/drawing/2014/main" id="{D4BD3ED3-826E-78C9-CACA-5D83F9C9E74C}"/>
              </a:ext>
            </a:extLst>
          </p:cNvPr>
          <p:cNvSpPr txBox="1"/>
          <p:nvPr/>
        </p:nvSpPr>
        <p:spPr>
          <a:xfrm>
            <a:off x="770011" y="5842660"/>
            <a:ext cx="9799027" cy="923330"/>
          </a:xfrm>
          <a:prstGeom prst="rect">
            <a:avLst/>
          </a:prstGeom>
          <a:noFill/>
        </p:spPr>
        <p:txBody>
          <a:bodyPr wrap="square" rtlCol="0">
            <a:spAutoFit/>
          </a:bodyPr>
          <a:lstStyle/>
          <a:p>
            <a:r>
              <a:rPr lang="en-IN" b="1" i="1" dirty="0"/>
              <a:t>Explanation- First of all sites are in Florida in the right side and Los Angeles in left. We can see both the sites are chosen nearer the coastline area.</a:t>
            </a:r>
          </a:p>
          <a:p>
            <a:endParaRPr lang="en-IN" dirty="0"/>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10084037" cy="49841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      KSC LC-39A                    CCAFS LC-40                     CCAFS SLC-40</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Near Florida</a:t>
            </a:r>
          </a:p>
        </p:txBody>
      </p:sp>
      <p:pic>
        <p:nvPicPr>
          <p:cNvPr id="4" name="Picture 3">
            <a:extLst>
              <a:ext uri="{FF2B5EF4-FFF2-40B4-BE49-F238E27FC236}">
                <a16:creationId xmlns:a16="http://schemas.microsoft.com/office/drawing/2014/main" id="{BD7F5E22-9AD6-56D5-3232-4DF59B421FA2}"/>
              </a:ext>
            </a:extLst>
          </p:cNvPr>
          <p:cNvPicPr>
            <a:picLocks noChangeAspect="1"/>
          </p:cNvPicPr>
          <p:nvPr/>
        </p:nvPicPr>
        <p:blipFill>
          <a:blip r:embed="rId3"/>
          <a:stretch>
            <a:fillRect/>
          </a:stretch>
        </p:blipFill>
        <p:spPr>
          <a:xfrm>
            <a:off x="7502995" y="2324042"/>
            <a:ext cx="3200332" cy="2209914"/>
          </a:xfrm>
          <a:prstGeom prst="rect">
            <a:avLst/>
          </a:prstGeom>
        </p:spPr>
      </p:pic>
      <p:pic>
        <p:nvPicPr>
          <p:cNvPr id="7" name="Picture 6">
            <a:extLst>
              <a:ext uri="{FF2B5EF4-FFF2-40B4-BE49-F238E27FC236}">
                <a16:creationId xmlns:a16="http://schemas.microsoft.com/office/drawing/2014/main" id="{AE895EFB-4F4C-9F55-C697-DB4D2B0BE275}"/>
              </a:ext>
            </a:extLst>
          </p:cNvPr>
          <p:cNvPicPr>
            <a:picLocks noChangeAspect="1"/>
          </p:cNvPicPr>
          <p:nvPr/>
        </p:nvPicPr>
        <p:blipFill>
          <a:blip r:embed="rId4"/>
          <a:stretch>
            <a:fillRect/>
          </a:stretch>
        </p:blipFill>
        <p:spPr>
          <a:xfrm>
            <a:off x="4139377" y="2324043"/>
            <a:ext cx="2919658" cy="2209913"/>
          </a:xfrm>
          <a:prstGeom prst="rect">
            <a:avLst/>
          </a:prstGeom>
        </p:spPr>
      </p:pic>
      <p:pic>
        <p:nvPicPr>
          <p:cNvPr id="10" name="Picture 9">
            <a:extLst>
              <a:ext uri="{FF2B5EF4-FFF2-40B4-BE49-F238E27FC236}">
                <a16:creationId xmlns:a16="http://schemas.microsoft.com/office/drawing/2014/main" id="{951F28BF-6CC2-D191-6305-713E52BE5AC2}"/>
              </a:ext>
            </a:extLst>
          </p:cNvPr>
          <p:cNvPicPr>
            <a:picLocks noChangeAspect="1"/>
          </p:cNvPicPr>
          <p:nvPr/>
        </p:nvPicPr>
        <p:blipFill>
          <a:blip r:embed="rId5"/>
          <a:stretch>
            <a:fillRect/>
          </a:stretch>
        </p:blipFill>
        <p:spPr>
          <a:xfrm>
            <a:off x="1136235" y="2324043"/>
            <a:ext cx="2559182" cy="2209914"/>
          </a:xfrm>
          <a:prstGeom prst="rect">
            <a:avLst/>
          </a:prstGeom>
        </p:spPr>
      </p:pic>
      <p:sp>
        <p:nvSpPr>
          <p:cNvPr id="11" name="TextBox 10">
            <a:extLst>
              <a:ext uri="{FF2B5EF4-FFF2-40B4-BE49-F238E27FC236}">
                <a16:creationId xmlns:a16="http://schemas.microsoft.com/office/drawing/2014/main" id="{2321B7E4-FD67-AB5C-3EB8-5F5BF978AB43}"/>
              </a:ext>
            </a:extLst>
          </p:cNvPr>
          <p:cNvSpPr txBox="1"/>
          <p:nvPr/>
        </p:nvSpPr>
        <p:spPr>
          <a:xfrm>
            <a:off x="770011" y="5011387"/>
            <a:ext cx="10084036" cy="646331"/>
          </a:xfrm>
          <a:prstGeom prst="rect">
            <a:avLst/>
          </a:prstGeom>
          <a:noFill/>
        </p:spPr>
        <p:txBody>
          <a:bodyPr wrap="square" rtlCol="0">
            <a:spAutoFit/>
          </a:bodyPr>
          <a:lstStyle/>
          <a:p>
            <a:r>
              <a:rPr lang="en-IN" b="1" i="1" dirty="0"/>
              <a:t>Explanation- Green markers are the successful launches from the particular site and red for failed launch.</a:t>
            </a: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pic>
        <p:nvPicPr>
          <p:cNvPr id="4" name="Content Placeholder 3">
            <a:extLst>
              <a:ext uri="{FF2B5EF4-FFF2-40B4-BE49-F238E27FC236}">
                <a16:creationId xmlns:a16="http://schemas.microsoft.com/office/drawing/2014/main" id="{A633D16C-6B2C-48BE-F9F5-F1903ED5010C}"/>
              </a:ext>
            </a:extLst>
          </p:cNvPr>
          <p:cNvPicPr>
            <a:picLocks noGrp="1" noChangeAspect="1"/>
          </p:cNvPicPr>
          <p:nvPr>
            <p:ph idx="4294967295"/>
          </p:nvPr>
        </p:nvPicPr>
        <p:blipFill>
          <a:blip r:embed="rId3"/>
          <a:stretch>
            <a:fillRect/>
          </a:stretch>
        </p:blipFill>
        <p:spPr>
          <a:xfrm>
            <a:off x="2422566" y="1336220"/>
            <a:ext cx="6092042" cy="2092780"/>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Representing near city, highway and railway from launch site:</a:t>
            </a:r>
          </a:p>
        </p:txBody>
      </p:sp>
      <p:pic>
        <p:nvPicPr>
          <p:cNvPr id="7" name="Picture 6">
            <a:extLst>
              <a:ext uri="{FF2B5EF4-FFF2-40B4-BE49-F238E27FC236}">
                <a16:creationId xmlns:a16="http://schemas.microsoft.com/office/drawing/2014/main" id="{C87FD73B-FE5E-2B24-FA05-89E002C944B6}"/>
              </a:ext>
            </a:extLst>
          </p:cNvPr>
          <p:cNvPicPr>
            <a:picLocks noChangeAspect="1"/>
          </p:cNvPicPr>
          <p:nvPr/>
        </p:nvPicPr>
        <p:blipFill>
          <a:blip r:embed="rId4"/>
          <a:stretch>
            <a:fillRect/>
          </a:stretch>
        </p:blipFill>
        <p:spPr>
          <a:xfrm>
            <a:off x="2422566" y="3409949"/>
            <a:ext cx="2673487" cy="3340272"/>
          </a:xfrm>
          <a:prstGeom prst="rect">
            <a:avLst/>
          </a:prstGeom>
        </p:spPr>
      </p:pic>
      <p:pic>
        <p:nvPicPr>
          <p:cNvPr id="10" name="Picture 9">
            <a:extLst>
              <a:ext uri="{FF2B5EF4-FFF2-40B4-BE49-F238E27FC236}">
                <a16:creationId xmlns:a16="http://schemas.microsoft.com/office/drawing/2014/main" id="{865434DE-CF14-FD55-BDD2-745205B2C7D6}"/>
              </a:ext>
            </a:extLst>
          </p:cNvPr>
          <p:cNvPicPr>
            <a:picLocks noChangeAspect="1"/>
          </p:cNvPicPr>
          <p:nvPr/>
        </p:nvPicPr>
        <p:blipFill>
          <a:blip r:embed="rId5"/>
          <a:stretch>
            <a:fillRect/>
          </a:stretch>
        </p:blipFill>
        <p:spPr>
          <a:xfrm>
            <a:off x="5096053" y="3409949"/>
            <a:ext cx="3418555" cy="337837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12000"/>
            <a:ext cx="5660840" cy="38805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u="sng" dirty="0">
                <a:solidFill>
                  <a:srgbClr val="002060"/>
                </a:solidFill>
                <a:latin typeface="Abadi" panose="020B0604020104020204" pitchFamily="34" charset="0"/>
              </a:rPr>
              <a:t>Project background and context</a:t>
            </a:r>
          </a:p>
        </p:txBody>
      </p:sp>
      <p:sp>
        <p:nvSpPr>
          <p:cNvPr id="2" name="TextBox 1">
            <a:extLst>
              <a:ext uri="{FF2B5EF4-FFF2-40B4-BE49-F238E27FC236}">
                <a16:creationId xmlns:a16="http://schemas.microsoft.com/office/drawing/2014/main" id="{CF7979F0-3DE7-6912-4675-43D573BA9112}"/>
              </a:ext>
            </a:extLst>
          </p:cNvPr>
          <p:cNvSpPr txBox="1"/>
          <p:nvPr/>
        </p:nvSpPr>
        <p:spPr>
          <a:xfrm>
            <a:off x="681874" y="3685931"/>
            <a:ext cx="5807034" cy="461665"/>
          </a:xfrm>
          <a:prstGeom prst="rect">
            <a:avLst/>
          </a:prstGeom>
          <a:noFill/>
        </p:spPr>
        <p:txBody>
          <a:bodyPr wrap="square" rtlCol="0">
            <a:spAutoFit/>
          </a:bodyPr>
          <a:lstStyle/>
          <a:p>
            <a:pPr marL="285750" indent="-285750">
              <a:spcBef>
                <a:spcPts val="1400"/>
              </a:spcBef>
              <a:buFont typeface="Arial" panose="020B0604020202020204" pitchFamily="34" charset="0"/>
              <a:buChar char="•"/>
            </a:pPr>
            <a:r>
              <a:rPr lang="en-US" sz="2400" u="sng" dirty="0">
                <a:solidFill>
                  <a:srgbClr val="002060"/>
                </a:solidFill>
                <a:latin typeface="Abadi" panose="020B0604020104020204" pitchFamily="34" charset="0"/>
              </a:rPr>
              <a:t>Problems you want to find answers</a:t>
            </a:r>
          </a:p>
        </p:txBody>
      </p:sp>
      <p:sp>
        <p:nvSpPr>
          <p:cNvPr id="3" name="TextBox 2">
            <a:extLst>
              <a:ext uri="{FF2B5EF4-FFF2-40B4-BE49-F238E27FC236}">
                <a16:creationId xmlns:a16="http://schemas.microsoft.com/office/drawing/2014/main" id="{90360A83-E2DF-6BC4-DA32-EE68E5EDF46B}"/>
              </a:ext>
            </a:extLst>
          </p:cNvPr>
          <p:cNvSpPr txBox="1"/>
          <p:nvPr/>
        </p:nvSpPr>
        <p:spPr>
          <a:xfrm>
            <a:off x="961901" y="1885439"/>
            <a:ext cx="9215252" cy="2031325"/>
          </a:xfrm>
          <a:prstGeom prst="rect">
            <a:avLst/>
          </a:prstGeom>
          <a:noFill/>
        </p:spPr>
        <p:txBody>
          <a:bodyPr wrap="square" rtlCol="0">
            <a:spAutoFit/>
          </a:bodyPr>
          <a:lstStyle/>
          <a:p>
            <a:r>
              <a:rPr lang="en-US" b="1" i="1" dirty="0">
                <a:solidFill>
                  <a:schemeClr val="accent3">
                    <a:lumMod val="50000"/>
                  </a:schemeClr>
                </a:solidFill>
                <a:effectLst/>
                <a:latin typeface="Source Sans Pro" panose="020F0502020204030204" pitchFamily="34" charset="0"/>
              </a:rPr>
              <a:t>In this  report, we  predicted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endParaRPr lang="en-US" sz="1800" b="1" i="1" dirty="0">
              <a:solidFill>
                <a:schemeClr val="accent3">
                  <a:lumMod val="50000"/>
                </a:schemeClr>
              </a:solidFill>
              <a:latin typeface="Abadi" panose="020B0604020104020204" pitchFamily="34" charset="0"/>
            </a:endParaRPr>
          </a:p>
          <a:p>
            <a:endParaRPr lang="en-IN" b="1" i="1" dirty="0">
              <a:solidFill>
                <a:schemeClr val="accent3">
                  <a:lumMod val="50000"/>
                </a:schemeClr>
              </a:solidFill>
            </a:endParaRPr>
          </a:p>
        </p:txBody>
      </p:sp>
      <p:sp>
        <p:nvSpPr>
          <p:cNvPr id="7" name="TextBox 6">
            <a:extLst>
              <a:ext uri="{FF2B5EF4-FFF2-40B4-BE49-F238E27FC236}">
                <a16:creationId xmlns:a16="http://schemas.microsoft.com/office/drawing/2014/main" id="{4018253A-C0D3-0E8B-D5C5-3567C7CD4FB6}"/>
              </a:ext>
            </a:extLst>
          </p:cNvPr>
          <p:cNvSpPr txBox="1"/>
          <p:nvPr/>
        </p:nvSpPr>
        <p:spPr>
          <a:xfrm>
            <a:off x="874369" y="4269560"/>
            <a:ext cx="11229077" cy="1754326"/>
          </a:xfrm>
          <a:prstGeom prst="rect">
            <a:avLst/>
          </a:prstGeom>
          <a:noFill/>
        </p:spPr>
        <p:txBody>
          <a:bodyPr wrap="square" rtlCol="0">
            <a:spAutoFit/>
          </a:bodyPr>
          <a:lstStyle/>
          <a:p>
            <a:pPr algn="l">
              <a:buFont typeface="Arial" panose="020B0604020202020204" pitchFamily="34" charset="0"/>
              <a:buChar char="•"/>
            </a:pPr>
            <a:r>
              <a:rPr lang="en-US" b="1" i="0" dirty="0">
                <a:effectLst/>
                <a:latin typeface="Söhne"/>
              </a:rPr>
              <a:t> What sources we used to gather information about SpaceX, and how did we clean and prepared this data for analysis?</a:t>
            </a:r>
          </a:p>
          <a:p>
            <a:pPr algn="l">
              <a:buFont typeface="Arial" panose="020B0604020202020204" pitchFamily="34" charset="0"/>
              <a:buChar char="•"/>
            </a:pPr>
            <a:r>
              <a:rPr lang="en-US" b="1" i="0" dirty="0">
                <a:effectLst/>
                <a:latin typeface="Söhne"/>
              </a:rPr>
              <a:t>What are the key metrics and variables we collected about SpaceX's missions and first-stage landings?</a:t>
            </a:r>
          </a:p>
          <a:p>
            <a:pPr algn="l">
              <a:buFont typeface="Arial" panose="020B0604020202020204" pitchFamily="34" charset="0"/>
              <a:buChar char="•"/>
            </a:pPr>
            <a:r>
              <a:rPr lang="en-US" b="1" i="0" dirty="0">
                <a:effectLst/>
                <a:latin typeface="Söhne"/>
              </a:rPr>
              <a:t>Can we provide a summary of the data, including the number of missions, success rates, and any trends or patterns observed?</a:t>
            </a:r>
          </a:p>
          <a:p>
            <a:pPr algn="l">
              <a:buFont typeface="Arial" panose="020B0604020202020204" pitchFamily="34" charset="0"/>
              <a:buChar char="•"/>
            </a:pPr>
            <a:endParaRPr lang="en-US" b="1" i="0" dirty="0">
              <a:effectLst/>
              <a:latin typeface="Söhne"/>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76888" y="1463535"/>
            <a:ext cx="11010312" cy="401638"/>
          </a:xfrm>
          <a:prstGeom prst="rect">
            <a:avLst/>
          </a:prstGeom>
        </p:spPr>
        <p:txBody>
          <a:bodyPr vert="horz" lIns="91440" tIns="45720" rIns="91440" bIns="45720" rtlCol="0" anchor="t">
            <a:normAutofit lnSpcReduction="10000"/>
          </a:bodyPr>
          <a:lstStyle/>
          <a:p>
            <a:pPr marL="0" indent="0">
              <a:lnSpc>
                <a:spcPct val="100000"/>
              </a:lnSpc>
              <a:spcBef>
                <a:spcPts val="1400"/>
              </a:spcBef>
              <a:buNone/>
            </a:pPr>
            <a:r>
              <a:rPr lang="en-US" sz="2200" u="sng" dirty="0">
                <a:solidFill>
                  <a:schemeClr val="accent3">
                    <a:lumMod val="25000"/>
                  </a:schemeClr>
                </a:solidFill>
                <a:latin typeface="Abadi"/>
              </a:rPr>
              <a:t> Visualize the built model accuracy for all built classification models, in a bar chart</a:t>
            </a:r>
            <a:endParaRPr lang="en-US" sz="2200" u="sng"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                  Classification Accuracy</a:t>
            </a:r>
            <a:endParaRPr lang="en-US" dirty="0">
              <a:solidFill>
                <a:srgbClr val="0B49CB"/>
              </a:solidFill>
            </a:endParaRPr>
          </a:p>
        </p:txBody>
      </p:sp>
      <p:sp>
        <p:nvSpPr>
          <p:cNvPr id="6" name="TextBox 5">
            <a:extLst>
              <a:ext uri="{FF2B5EF4-FFF2-40B4-BE49-F238E27FC236}">
                <a16:creationId xmlns:a16="http://schemas.microsoft.com/office/drawing/2014/main" id="{573B5FA1-4D72-01F9-063B-40C1576D2DBC}"/>
              </a:ext>
            </a:extLst>
          </p:cNvPr>
          <p:cNvSpPr txBox="1"/>
          <p:nvPr/>
        </p:nvSpPr>
        <p:spPr>
          <a:xfrm>
            <a:off x="770011" y="5640779"/>
            <a:ext cx="10024659" cy="646331"/>
          </a:xfrm>
          <a:prstGeom prst="rect">
            <a:avLst/>
          </a:prstGeom>
          <a:noFill/>
        </p:spPr>
        <p:txBody>
          <a:bodyPr wrap="square" rtlCol="0">
            <a:spAutoFit/>
          </a:bodyPr>
          <a:lstStyle/>
          <a:p>
            <a:r>
              <a:rPr lang="en-IN" b="1" i="1" dirty="0"/>
              <a:t>Explanation- We have the best method which is Decision Tree having the accuracy 88%  and least accuracy of 75%.</a:t>
            </a:r>
          </a:p>
        </p:txBody>
      </p:sp>
      <p:pic>
        <p:nvPicPr>
          <p:cNvPr id="8" name="Picture 7">
            <a:extLst>
              <a:ext uri="{FF2B5EF4-FFF2-40B4-BE49-F238E27FC236}">
                <a16:creationId xmlns:a16="http://schemas.microsoft.com/office/drawing/2014/main" id="{11CF7C1B-2E35-9587-D18B-84BDB8C35284}"/>
              </a:ext>
            </a:extLst>
          </p:cNvPr>
          <p:cNvPicPr>
            <a:picLocks noChangeAspect="1"/>
          </p:cNvPicPr>
          <p:nvPr/>
        </p:nvPicPr>
        <p:blipFill>
          <a:blip r:embed="rId3"/>
          <a:stretch>
            <a:fillRect/>
          </a:stretch>
        </p:blipFill>
        <p:spPr>
          <a:xfrm>
            <a:off x="2400166" y="1865173"/>
            <a:ext cx="6764347" cy="374938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344881"/>
            <a:ext cx="10036534" cy="549049"/>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81D3D1CF-7D6E-3267-C772-85281B570701}"/>
              </a:ext>
            </a:extLst>
          </p:cNvPr>
          <p:cNvPicPr>
            <a:picLocks noChangeAspect="1"/>
          </p:cNvPicPr>
          <p:nvPr/>
        </p:nvPicPr>
        <p:blipFill>
          <a:blip r:embed="rId3"/>
          <a:stretch>
            <a:fillRect/>
          </a:stretch>
        </p:blipFill>
        <p:spPr>
          <a:xfrm>
            <a:off x="1722065" y="1592686"/>
            <a:ext cx="7564440" cy="3230672"/>
          </a:xfrm>
          <a:prstGeom prst="rect">
            <a:avLst/>
          </a:prstGeom>
          <a:ln>
            <a:noFill/>
          </a:ln>
          <a:effectLst>
            <a:softEdge rad="112500"/>
          </a:effectLst>
        </p:spPr>
      </p:pic>
      <p:sp>
        <p:nvSpPr>
          <p:cNvPr id="6" name="TextBox 5">
            <a:extLst>
              <a:ext uri="{FF2B5EF4-FFF2-40B4-BE49-F238E27FC236}">
                <a16:creationId xmlns:a16="http://schemas.microsoft.com/office/drawing/2014/main" id="{95059FCA-C2EF-50C5-B4C6-283B35F43291}"/>
              </a:ext>
            </a:extLst>
          </p:cNvPr>
          <p:cNvSpPr txBox="1"/>
          <p:nvPr/>
        </p:nvSpPr>
        <p:spPr>
          <a:xfrm>
            <a:off x="474070" y="5063010"/>
            <a:ext cx="10628416" cy="1477328"/>
          </a:xfrm>
          <a:prstGeom prst="rect">
            <a:avLst/>
          </a:prstGeom>
          <a:noFill/>
        </p:spPr>
        <p:txBody>
          <a:bodyPr wrap="square" rtlCol="0">
            <a:spAutoFit/>
          </a:bodyPr>
          <a:lstStyle/>
          <a:p>
            <a:r>
              <a:rPr lang="en-US" b="1" i="1" u="sng" dirty="0">
                <a:solidFill>
                  <a:srgbClr val="121619"/>
                </a:solidFill>
                <a:effectLst/>
                <a:latin typeface="Google Sans"/>
              </a:rPr>
              <a:t>Description</a:t>
            </a:r>
            <a:r>
              <a:rPr lang="en-US" b="1" i="0" dirty="0">
                <a:solidFill>
                  <a:srgbClr val="121619"/>
                </a:solidFill>
                <a:effectLst/>
                <a:latin typeface="Google Sans"/>
              </a:rPr>
              <a:t>- </a:t>
            </a:r>
            <a:r>
              <a:rPr lang="en-US" b="1" dirty="0">
                <a:solidFill>
                  <a:srgbClr val="002060"/>
                </a:solidFill>
                <a:effectLst/>
                <a:latin typeface="Google Sans"/>
              </a:rPr>
              <a:t>The ideal scenario is on the diagonal, where 12 landed labels were correctly predicted as landed and 2 did not land labels were correctly predicted as did not land. There were misclassifications though, with 3 landed labels being predicted as did not land and 10 did not land labels being predicted as landed. Overall, the model seems to be performing well because the majority of classifications (14) were correct, but it made some mistakes, particularly with misclassifying did not land labels.</a:t>
            </a:r>
            <a:endParaRPr lang="en-IN" b="1" dirty="0">
              <a:solidFill>
                <a:srgbClr val="002060"/>
              </a:solidFill>
            </a:endParaRPr>
          </a:p>
        </p:txBody>
      </p:sp>
    </p:spTree>
    <p:extLst>
      <p:ext uri="{BB962C8B-B14F-4D97-AF65-F5344CB8AC3E}">
        <p14:creationId xmlns:p14="http://schemas.microsoft.com/office/powerpoint/2010/main" val="36450342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953407" cy="4351338"/>
          </a:xfrm>
          <a:prstGeom prst="rect">
            <a:avLst/>
          </a:prstGeom>
        </p:spPr>
        <p:txBody>
          <a:bodyPr>
            <a:normAutofit/>
          </a:bodyPr>
          <a:lstStyle/>
          <a:p>
            <a:pPr>
              <a:lnSpc>
                <a:spcPct val="100000"/>
              </a:lnSpc>
              <a:spcBef>
                <a:spcPts val="1400"/>
              </a:spcBef>
            </a:pPr>
            <a:r>
              <a:rPr lang="en-US" sz="2200" b="1" dirty="0">
                <a:solidFill>
                  <a:schemeClr val="bg2">
                    <a:lumMod val="10000"/>
                  </a:schemeClr>
                </a:solidFill>
                <a:highlight>
                  <a:srgbClr val="F2F2F2"/>
                </a:highlight>
                <a:latin typeface="Abadi" panose="020B0604020104020204" pitchFamily="34" charset="0"/>
              </a:rPr>
              <a:t>Point 1- Classification Tree is the best predictive analysis for the acquired data of SPACEX Falcon9.</a:t>
            </a:r>
          </a:p>
          <a:p>
            <a:pPr>
              <a:lnSpc>
                <a:spcPct val="100000"/>
              </a:lnSpc>
              <a:spcBef>
                <a:spcPts val="1400"/>
              </a:spcBef>
            </a:pPr>
            <a:r>
              <a:rPr lang="en-US" sz="2200" b="1" dirty="0">
                <a:solidFill>
                  <a:schemeClr val="bg2">
                    <a:lumMod val="10000"/>
                  </a:schemeClr>
                </a:solidFill>
                <a:highlight>
                  <a:srgbClr val="F2F2F2"/>
                </a:highlight>
                <a:latin typeface="Abadi" panose="020B0604020104020204" pitchFamily="34" charset="0"/>
              </a:rPr>
              <a:t>Point 2- ESL1,GEO, HEO, SSO are the considerable orbits for future launchings.</a:t>
            </a:r>
          </a:p>
          <a:p>
            <a:pPr>
              <a:lnSpc>
                <a:spcPct val="100000"/>
              </a:lnSpc>
              <a:spcBef>
                <a:spcPts val="1400"/>
              </a:spcBef>
            </a:pPr>
            <a:r>
              <a:rPr lang="en-US" sz="2200" b="1" dirty="0">
                <a:solidFill>
                  <a:schemeClr val="bg2">
                    <a:lumMod val="10000"/>
                  </a:schemeClr>
                </a:solidFill>
                <a:highlight>
                  <a:srgbClr val="F2F2F2"/>
                </a:highlight>
                <a:latin typeface="Abadi" panose="020B0604020104020204" pitchFamily="34" charset="0"/>
              </a:rPr>
              <a:t>Point 3- Total Pay Load Mass Carried by boosters from NASA is 45596 KG.</a:t>
            </a:r>
          </a:p>
          <a:p>
            <a:pPr>
              <a:lnSpc>
                <a:spcPct val="100000"/>
              </a:lnSpc>
              <a:spcBef>
                <a:spcPts val="1400"/>
              </a:spcBef>
            </a:pPr>
            <a:r>
              <a:rPr lang="en-US" sz="2200" b="1" dirty="0">
                <a:solidFill>
                  <a:schemeClr val="bg2">
                    <a:lumMod val="10000"/>
                  </a:schemeClr>
                </a:solidFill>
                <a:highlight>
                  <a:srgbClr val="F2F2F2"/>
                </a:highlight>
                <a:latin typeface="Abadi" panose="020B0604020104020204" pitchFamily="34" charset="0"/>
              </a:rPr>
              <a:t>Point 4- Average Pay Load Mass from booster version F9 v1.1 is 2928.4 KG.</a:t>
            </a:r>
          </a:p>
          <a:p>
            <a:pPr>
              <a:lnSpc>
                <a:spcPct val="100000"/>
              </a:lnSpc>
              <a:spcBef>
                <a:spcPts val="1400"/>
              </a:spcBef>
            </a:pPr>
            <a:r>
              <a:rPr lang="en-US" sz="2200" b="1" dirty="0">
                <a:solidFill>
                  <a:schemeClr val="bg2">
                    <a:lumMod val="10000"/>
                  </a:schemeClr>
                </a:solidFill>
                <a:highlight>
                  <a:srgbClr val="F2F2F2"/>
                </a:highlight>
                <a:latin typeface="Abadi" panose="020B0604020104020204" pitchFamily="34" charset="0"/>
              </a:rPr>
              <a:t>Point 5- When Launch Site was CCAFS LC-40 orbit always got chosen as LEO resulted success.</a:t>
            </a:r>
          </a:p>
          <a:p>
            <a:pPr>
              <a:lnSpc>
                <a:spcPct val="100000"/>
              </a:lnSpc>
              <a:spcBef>
                <a:spcPts val="1400"/>
              </a:spcBef>
            </a:pPr>
            <a:r>
              <a:rPr lang="en-US" sz="2200" b="1" dirty="0">
                <a:solidFill>
                  <a:schemeClr val="bg2">
                    <a:lumMod val="10000"/>
                  </a:schemeClr>
                </a:solidFill>
                <a:highlight>
                  <a:srgbClr val="F2F2F2"/>
                </a:highlight>
                <a:latin typeface="Abadi" panose="020B0604020104020204" pitchFamily="34" charset="0"/>
              </a:rPr>
              <a:t>Point 6- Although Classification Tree method is best in all but there is always a chance to maximize it.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400" b="1" dirty="0">
                <a:solidFill>
                  <a:schemeClr val="accent2">
                    <a:lumMod val="50000"/>
                  </a:schemeClr>
                </a:solidFill>
                <a:latin typeface="Abadi" panose="020B0604020104020204" pitchFamily="34" charset="0"/>
              </a:rPr>
              <a:t>We have faced issue in the marking cluster part and also the representation part of distance calculated on map. We decoded the whole </a:t>
            </a:r>
            <a:r>
              <a:rPr lang="en-US" sz="2400" b="1" dirty="0" err="1">
                <a:solidFill>
                  <a:schemeClr val="accent2">
                    <a:lumMod val="50000"/>
                  </a:schemeClr>
                </a:solidFill>
                <a:latin typeface="Abadi" panose="020B0604020104020204" pitchFamily="34" charset="0"/>
              </a:rPr>
              <a:t>jupyter</a:t>
            </a:r>
            <a:r>
              <a:rPr lang="en-US" sz="2400" b="1" dirty="0">
                <a:solidFill>
                  <a:schemeClr val="accent2">
                    <a:lumMod val="50000"/>
                  </a:schemeClr>
                </a:solidFill>
                <a:latin typeface="Abadi" panose="020B0604020104020204" pitchFamily="34" charset="0"/>
              </a:rPr>
              <a:t> file again and then got to know where we did mistake.</a:t>
            </a:r>
          </a:p>
          <a:p>
            <a:pPr>
              <a:lnSpc>
                <a:spcPct val="100000"/>
              </a:lnSpc>
              <a:spcBef>
                <a:spcPts val="1400"/>
              </a:spcBef>
            </a:pPr>
            <a:r>
              <a:rPr lang="en-US" sz="2400" b="1" dirty="0">
                <a:solidFill>
                  <a:schemeClr val="accent2">
                    <a:lumMod val="50000"/>
                  </a:schemeClr>
                </a:solidFill>
                <a:latin typeface="Abadi" panose="020B0604020104020204" pitchFamily="34" charset="0"/>
              </a:rPr>
              <a:t>We used KNN, Logistic Regression, SVM and Classification Tree approach in the predictive analysis.</a:t>
            </a:r>
          </a:p>
          <a:p>
            <a:pPr>
              <a:lnSpc>
                <a:spcPct val="100000"/>
              </a:lnSpc>
              <a:spcBef>
                <a:spcPts val="1400"/>
              </a:spcBef>
            </a:pPr>
            <a:r>
              <a:rPr lang="en-US" sz="2400" b="1" dirty="0">
                <a:solidFill>
                  <a:schemeClr val="accent2">
                    <a:lumMod val="50000"/>
                  </a:schemeClr>
                </a:solidFill>
                <a:latin typeface="Abadi" panose="020B0604020104020204" pitchFamily="34" charset="0"/>
              </a:rPr>
              <a:t>Best Method was Classification Tree for the provided SPACEX Data.</a:t>
            </a:r>
          </a:p>
          <a:p>
            <a:pPr>
              <a:lnSpc>
                <a:spcPct val="100000"/>
              </a:lnSpc>
              <a:spcBef>
                <a:spcPts val="1400"/>
              </a:spcBef>
            </a:pPr>
            <a:r>
              <a:rPr lang="en-US" sz="2400" b="1" dirty="0">
                <a:solidFill>
                  <a:schemeClr val="accent2">
                    <a:lumMod val="50000"/>
                  </a:schemeClr>
                </a:solidFill>
                <a:latin typeface="Abadi" panose="020B0604020104020204" pitchFamily="34" charset="0"/>
              </a:rPr>
              <a:t>I used word ‘We’ several times in the report but it actually means to ‘I’ but not used because it does not feel like professional.</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2" name="TextBox 1">
            <a:extLst>
              <a:ext uri="{FF2B5EF4-FFF2-40B4-BE49-F238E27FC236}">
                <a16:creationId xmlns:a16="http://schemas.microsoft.com/office/drawing/2014/main" id="{CF7979F0-3DE7-6912-4675-43D573BA9112}"/>
              </a:ext>
            </a:extLst>
          </p:cNvPr>
          <p:cNvSpPr txBox="1"/>
          <p:nvPr/>
        </p:nvSpPr>
        <p:spPr>
          <a:xfrm>
            <a:off x="489377" y="1405868"/>
            <a:ext cx="5807034" cy="461665"/>
          </a:xfrm>
          <a:prstGeom prst="rect">
            <a:avLst/>
          </a:prstGeom>
          <a:noFill/>
        </p:spPr>
        <p:txBody>
          <a:bodyPr wrap="square" rtlCol="0">
            <a:spAutoFit/>
          </a:bodyPr>
          <a:lstStyle/>
          <a:p>
            <a:pPr marL="285750" indent="-285750">
              <a:spcBef>
                <a:spcPts val="1400"/>
              </a:spcBef>
              <a:buFont typeface="Arial" panose="020B0604020202020204" pitchFamily="34" charset="0"/>
              <a:buChar char="•"/>
            </a:pPr>
            <a:r>
              <a:rPr lang="en-US" sz="2400" u="sng" dirty="0">
                <a:solidFill>
                  <a:srgbClr val="002060"/>
                </a:solidFill>
                <a:latin typeface="Abadi" panose="020B0604020104020204" pitchFamily="34" charset="0"/>
              </a:rPr>
              <a:t>Problems you want to find answers</a:t>
            </a:r>
          </a:p>
        </p:txBody>
      </p:sp>
      <p:sp>
        <p:nvSpPr>
          <p:cNvPr id="6" name="TextBox 5">
            <a:extLst>
              <a:ext uri="{FF2B5EF4-FFF2-40B4-BE49-F238E27FC236}">
                <a16:creationId xmlns:a16="http://schemas.microsoft.com/office/drawing/2014/main" id="{0AB8B8EF-F4B9-3BB4-33DB-A93FA2A0689F}"/>
              </a:ext>
            </a:extLst>
          </p:cNvPr>
          <p:cNvSpPr txBox="1"/>
          <p:nvPr/>
        </p:nvSpPr>
        <p:spPr>
          <a:xfrm>
            <a:off x="734028" y="1867533"/>
            <a:ext cx="8885948" cy="5078313"/>
          </a:xfrm>
          <a:prstGeom prst="rect">
            <a:avLst/>
          </a:prstGeom>
          <a:noFill/>
        </p:spPr>
        <p:txBody>
          <a:bodyPr wrap="square" rtlCol="0">
            <a:spAutoFit/>
          </a:bodyPr>
          <a:lstStyle/>
          <a:p>
            <a:pPr algn="l">
              <a:buFont typeface="Arial" panose="020B0604020202020204" pitchFamily="34" charset="0"/>
              <a:buChar char="•"/>
            </a:pPr>
            <a:r>
              <a:rPr lang="en-US" b="1" i="0" dirty="0">
                <a:solidFill>
                  <a:schemeClr val="tx1">
                    <a:lumMod val="95000"/>
                    <a:lumOff val="5000"/>
                  </a:schemeClr>
                </a:solidFill>
                <a:effectLst/>
                <a:latin typeface="Söhne"/>
              </a:rPr>
              <a:t>Describe the process of building and training the machine learning model to predict if SpaceX will reuse the first stage.</a:t>
            </a:r>
          </a:p>
          <a:p>
            <a:pPr algn="l"/>
            <a:endParaRPr lang="en-US" b="1" i="0" dirty="0">
              <a:solidFill>
                <a:schemeClr val="tx1">
                  <a:lumMod val="95000"/>
                  <a:lumOff val="5000"/>
                </a:schemeClr>
              </a:solidFill>
              <a:effectLst/>
              <a:latin typeface="Söhne"/>
            </a:endParaRPr>
          </a:p>
          <a:p>
            <a:pPr algn="l">
              <a:buFont typeface="Arial" panose="020B0604020202020204" pitchFamily="34" charset="0"/>
              <a:buChar char="•"/>
            </a:pPr>
            <a:r>
              <a:rPr lang="en-US" b="1" i="0" dirty="0">
                <a:solidFill>
                  <a:schemeClr val="tx1">
                    <a:lumMod val="95000"/>
                    <a:lumOff val="5000"/>
                  </a:schemeClr>
                </a:solidFill>
                <a:effectLst/>
                <a:latin typeface="Söhne"/>
              </a:rPr>
              <a:t>Can you explain the choice of the machine learning algorithm(s) used for this prediction task?</a:t>
            </a:r>
          </a:p>
          <a:p>
            <a:pPr algn="l">
              <a:buFont typeface="Arial" panose="020B0604020202020204" pitchFamily="34" charset="0"/>
              <a:buChar char="•"/>
            </a:pPr>
            <a:r>
              <a:rPr lang="en-US" b="1" i="0" dirty="0">
                <a:solidFill>
                  <a:schemeClr val="tx1">
                    <a:lumMod val="95000"/>
                    <a:lumOff val="5000"/>
                  </a:schemeClr>
                </a:solidFill>
                <a:effectLst/>
                <a:latin typeface="Söhne"/>
              </a:rPr>
              <a:t>How did you evaluate the performance of the model, and what metrics did you use to assess its accuracy?</a:t>
            </a:r>
          </a:p>
          <a:p>
            <a:pPr algn="l">
              <a:buFont typeface="Arial" panose="020B0604020202020204" pitchFamily="34" charset="0"/>
              <a:buChar char="•"/>
            </a:pPr>
            <a:endParaRPr lang="en-US" b="1" i="0" dirty="0">
              <a:solidFill>
                <a:schemeClr val="tx1">
                  <a:lumMod val="95000"/>
                  <a:lumOff val="5000"/>
                </a:schemeClr>
              </a:solidFill>
              <a:effectLst/>
              <a:latin typeface="Söhne"/>
            </a:endParaRPr>
          </a:p>
          <a:p>
            <a:pPr algn="l">
              <a:buFont typeface="Arial" panose="020B0604020202020204" pitchFamily="34" charset="0"/>
              <a:buChar char="•"/>
            </a:pPr>
            <a:r>
              <a:rPr lang="en-US" b="1" i="0" dirty="0">
                <a:solidFill>
                  <a:schemeClr val="tx1">
                    <a:lumMod val="95000"/>
                    <a:lumOff val="5000"/>
                  </a:schemeClr>
                </a:solidFill>
                <a:effectLst/>
                <a:latin typeface="Söhne"/>
              </a:rPr>
              <a:t>How confident is the model in its predictions, and what are the implications of these predictions for SpaceX's operations?</a:t>
            </a:r>
          </a:p>
          <a:p>
            <a:pPr algn="l">
              <a:buFont typeface="Arial" panose="020B0604020202020204" pitchFamily="34" charset="0"/>
              <a:buChar char="•"/>
            </a:pPr>
            <a:endParaRPr lang="en-US" b="1" i="0" dirty="0">
              <a:solidFill>
                <a:schemeClr val="tx1">
                  <a:lumMod val="95000"/>
                  <a:lumOff val="5000"/>
                </a:schemeClr>
              </a:solidFill>
              <a:effectLst/>
              <a:latin typeface="Söhne"/>
            </a:endParaRPr>
          </a:p>
          <a:p>
            <a:pPr algn="l">
              <a:buFont typeface="Arial" panose="020B0604020202020204" pitchFamily="34" charset="0"/>
              <a:buChar char="•"/>
            </a:pPr>
            <a:r>
              <a:rPr lang="en-US" b="1" i="0" dirty="0">
                <a:solidFill>
                  <a:schemeClr val="tx1">
                    <a:lumMod val="95000"/>
                    <a:lumOff val="5000"/>
                  </a:schemeClr>
                </a:solidFill>
                <a:effectLst/>
                <a:latin typeface="Söhne"/>
              </a:rPr>
              <a:t>Based on the model's insights, what recommendations would you provide to SpaceX regarding their first-stage reuse strategy?</a:t>
            </a:r>
          </a:p>
          <a:p>
            <a:pPr algn="l">
              <a:buFont typeface="Arial" panose="020B0604020202020204" pitchFamily="34" charset="0"/>
              <a:buChar char="•"/>
            </a:pPr>
            <a:endParaRPr lang="en-US" b="1" i="0" dirty="0">
              <a:solidFill>
                <a:schemeClr val="tx1">
                  <a:lumMod val="95000"/>
                  <a:lumOff val="5000"/>
                </a:schemeClr>
              </a:solidFill>
              <a:effectLst/>
              <a:latin typeface="Söhne"/>
            </a:endParaRPr>
          </a:p>
          <a:p>
            <a:pPr algn="l">
              <a:buFont typeface="Arial" panose="020B0604020202020204" pitchFamily="34" charset="0"/>
              <a:buChar char="•"/>
            </a:pPr>
            <a:r>
              <a:rPr lang="en-US" b="1" i="0" dirty="0">
                <a:solidFill>
                  <a:schemeClr val="tx1">
                    <a:lumMod val="95000"/>
                    <a:lumOff val="5000"/>
                  </a:schemeClr>
                </a:solidFill>
                <a:effectLst/>
                <a:latin typeface="Söhne"/>
              </a:rPr>
              <a:t>Were there any limitations or challenges faced during the model-building process, and how were they addressed?</a:t>
            </a:r>
          </a:p>
          <a:p>
            <a:pPr algn="l">
              <a:buFont typeface="Arial" panose="020B0604020202020204" pitchFamily="34" charset="0"/>
              <a:buChar char="•"/>
            </a:pPr>
            <a:endParaRPr lang="en-US" b="1" i="0" dirty="0">
              <a:solidFill>
                <a:schemeClr val="tx1">
                  <a:lumMod val="95000"/>
                  <a:lumOff val="5000"/>
                </a:schemeClr>
              </a:solidFill>
              <a:effectLst/>
              <a:latin typeface="Söhne"/>
            </a:endParaRPr>
          </a:p>
          <a:p>
            <a:endParaRPr lang="en-IN" b="1" dirty="0">
              <a:solidFill>
                <a:schemeClr val="tx1">
                  <a:lumMod val="95000"/>
                  <a:lumOff val="5000"/>
                </a:schemeClr>
              </a:solidFill>
            </a:endParaRPr>
          </a:p>
        </p:txBody>
      </p:sp>
    </p:spTree>
    <p:extLst>
      <p:ext uri="{BB962C8B-B14F-4D97-AF65-F5344CB8AC3E}">
        <p14:creationId xmlns:p14="http://schemas.microsoft.com/office/powerpoint/2010/main" val="2539555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4238101"/>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marL="457200" lvl="1" indent="0">
              <a:lnSpc>
                <a:spcPct val="120000"/>
              </a:lnSpc>
              <a:spcBef>
                <a:spcPts val="1400"/>
              </a:spcBef>
              <a:buNone/>
            </a:pPr>
            <a:r>
              <a:rPr lang="en-US" sz="6600" b="0" i="0" dirty="0">
                <a:solidFill>
                  <a:srgbClr val="002060"/>
                </a:solidFill>
                <a:effectLst/>
                <a:latin typeface="Söhne"/>
              </a:rPr>
              <a:t>The capstone assignment involves working with SpaceX launch data obtained from the SpaceX REST API. This API provides information about launches, including details about the rocket used, payload delivered, launch specifications, landing specifications, and a summary of the landing outcome.</a:t>
            </a:r>
            <a:r>
              <a:rPr lang="en-US" sz="7600" dirty="0">
                <a:solidFill>
                  <a:srgbClr val="002060"/>
                </a:solidFill>
                <a:latin typeface="Abadi"/>
              </a:rPr>
              <a:t> </a:t>
            </a:r>
          </a:p>
          <a:p>
            <a:pPr>
              <a:lnSpc>
                <a:spcPct val="120000"/>
              </a:lnSpc>
              <a:spcBef>
                <a:spcPts val="1400"/>
              </a:spcBef>
            </a:pPr>
            <a:r>
              <a:rPr lang="en-US" sz="8800" dirty="0">
                <a:solidFill>
                  <a:schemeClr val="accent3">
                    <a:lumMod val="25000"/>
                  </a:schemeClr>
                </a:solidFill>
                <a:latin typeface="Abadi"/>
              </a:rPr>
              <a:t>Perform data wrangling</a:t>
            </a:r>
          </a:p>
          <a:p>
            <a:pPr marL="457200" lvl="1" indent="0">
              <a:lnSpc>
                <a:spcPct val="120000"/>
              </a:lnSpc>
              <a:spcBef>
                <a:spcPts val="1400"/>
              </a:spcBef>
              <a:buNone/>
            </a:pPr>
            <a:r>
              <a:rPr lang="en-IN" sz="6600" b="0" i="0" dirty="0">
                <a:solidFill>
                  <a:srgbClr val="002060"/>
                </a:solidFill>
                <a:effectLst/>
                <a:latin typeface="Söhne"/>
              </a:rPr>
              <a:t>The dataset contains Flight Number, Date, Booster version, Payload mass, Orbit, Launch Site, Outcome (landing status), Grid Fins, Reused, Legs, Landing pad, Block, Reused count, Serial, and Longitude/Latitude. Launch sites: Vandenberg AFB, Kennedy Space </a:t>
            </a:r>
            <a:r>
              <a:rPr lang="en-IN" sz="6600" b="0" i="0" dirty="0" err="1">
                <a:solidFill>
                  <a:srgbClr val="002060"/>
                </a:solidFill>
                <a:effectLst/>
                <a:latin typeface="Söhne"/>
              </a:rPr>
              <a:t>Center</a:t>
            </a:r>
            <a:r>
              <a:rPr lang="en-IN" sz="6600" b="0" i="0" dirty="0">
                <a:solidFill>
                  <a:srgbClr val="002060"/>
                </a:solidFill>
                <a:effectLst/>
                <a:latin typeface="Söhne"/>
              </a:rPr>
              <a:t>, CCAFS SLC 40. Orbits: LEO, GTO. "Outcome" shows successful ("True ASDS") or unsuccessful ("False ASDS") first-stage landings, to be converted to binary (0 for unsuccessful, 1 for successful) for "Y."</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buFont typeface="Arial" panose="020B0604020202020204" pitchFamily="34" charset="0"/>
              <a:buChar char="•"/>
            </a:pPr>
            <a:r>
              <a:rPr lang="en-US" sz="2400" dirty="0">
                <a:solidFill>
                  <a:srgbClr val="002060"/>
                </a:solidFill>
                <a:latin typeface="Abadi"/>
              </a:rPr>
              <a:t> </a:t>
            </a:r>
            <a:r>
              <a:rPr lang="en-US" sz="2400" dirty="0">
                <a:solidFill>
                  <a:schemeClr val="accent3">
                    <a:lumMod val="25000"/>
                  </a:schemeClr>
                </a:solidFill>
                <a:latin typeface="Abadi"/>
              </a:rPr>
              <a:t>Perform exploratory data analysis (EDA) using visualization and SQL</a:t>
            </a:r>
          </a:p>
          <a:p>
            <a:pPr marL="0" indent="0" algn="l">
              <a:buNone/>
            </a:pPr>
            <a:r>
              <a:rPr lang="en-US" sz="2000" b="0" i="0" dirty="0">
                <a:solidFill>
                  <a:srgbClr val="002060"/>
                </a:solidFill>
                <a:effectLst/>
                <a:latin typeface="OpenSans"/>
              </a:rPr>
              <a:t>     In the project, will determine what attributes are correlated with successful landings. </a:t>
            </a:r>
          </a:p>
          <a:p>
            <a:pPr marL="0" indent="0" algn="l">
              <a:buNone/>
            </a:pPr>
            <a:r>
              <a:rPr lang="en-US" sz="2000" b="0" i="0" dirty="0">
                <a:solidFill>
                  <a:srgbClr val="002060"/>
                </a:solidFill>
                <a:effectLst/>
                <a:latin typeface="OpenSans"/>
              </a:rPr>
              <a:t>     The categorical variables will be converted using one hot encoding, preparing the data </a:t>
            </a:r>
          </a:p>
          <a:p>
            <a:pPr marL="0" indent="0" algn="l">
              <a:buNone/>
            </a:pPr>
            <a:r>
              <a:rPr lang="en-US" sz="2000" b="0" i="0" dirty="0">
                <a:solidFill>
                  <a:srgbClr val="002060"/>
                </a:solidFill>
                <a:effectLst/>
                <a:latin typeface="OpenSans"/>
              </a:rPr>
              <a:t>     for a machine learning model that will predict if the first stage will successfully land</a:t>
            </a:r>
            <a:r>
              <a:rPr lang="en-US" sz="2000" b="0" i="0" dirty="0">
                <a:solidFill>
                  <a:srgbClr val="333333"/>
                </a:solidFill>
                <a:effectLst/>
                <a:latin typeface="OpenSans"/>
              </a:rPr>
              <a:t>.</a:t>
            </a:r>
          </a:p>
          <a:p>
            <a:pPr algn="l">
              <a:buFont typeface="Arial" panose="020B0604020202020204" pitchFamily="34" charset="0"/>
              <a:buChar char="•"/>
            </a:pPr>
            <a:r>
              <a:rPr lang="en-US" sz="2400" dirty="0">
                <a:solidFill>
                  <a:schemeClr val="accent3">
                    <a:lumMod val="25000"/>
                  </a:schemeClr>
                </a:solidFill>
                <a:latin typeface="Abadi"/>
              </a:rPr>
              <a:t>Perform interactive visual analytics using Folium</a:t>
            </a:r>
            <a:endParaRPr lang="en-US" sz="1600" b="0" i="0" dirty="0">
              <a:solidFill>
                <a:srgbClr val="333333"/>
              </a:solidFill>
              <a:effectLst/>
              <a:latin typeface="OpenSans"/>
            </a:endParaRPr>
          </a:p>
          <a:p>
            <a:pPr marL="0" indent="0" algn="l">
              <a:buNone/>
            </a:pPr>
            <a:r>
              <a:rPr lang="en-US" sz="2000" b="0" i="0" dirty="0">
                <a:solidFill>
                  <a:srgbClr val="002060"/>
                </a:solidFill>
                <a:effectLst/>
                <a:latin typeface="OpenSans"/>
              </a:rPr>
              <a:t>    With interactive visual analytics, users could find visual patterns faster and more effectively. </a:t>
            </a:r>
          </a:p>
          <a:p>
            <a:pPr marL="0" indent="0" algn="l">
              <a:buNone/>
            </a:pPr>
            <a:r>
              <a:rPr lang="en-US" sz="2000" b="0" i="0" dirty="0">
                <a:solidFill>
                  <a:srgbClr val="002060"/>
                </a:solidFill>
                <a:effectLst/>
                <a:latin typeface="OpenSans"/>
              </a:rPr>
              <a:t>    Instead of presenting our findings in static graphs, interactive data visualization, or </a:t>
            </a:r>
          </a:p>
          <a:p>
            <a:pPr marL="0" indent="0" algn="l">
              <a:buNone/>
            </a:pPr>
            <a:r>
              <a:rPr lang="en-US" sz="2000" b="0" i="0" dirty="0">
                <a:solidFill>
                  <a:srgbClr val="002060"/>
                </a:solidFill>
                <a:effectLst/>
                <a:latin typeface="OpenSans"/>
              </a:rPr>
              <a:t>    dashboarding, can always tell a more appealing story. </a:t>
            </a:r>
          </a:p>
          <a:p>
            <a:pPr marL="0" indent="0" algn="l">
              <a:buNone/>
            </a:pPr>
            <a:r>
              <a:rPr lang="en-US" sz="2000" b="0" i="0" dirty="0">
                <a:solidFill>
                  <a:srgbClr val="002060"/>
                </a:solidFill>
                <a:effectLst/>
                <a:latin typeface="OpenSans"/>
              </a:rPr>
              <a:t>    In this project,  will be using Folium. </a:t>
            </a:r>
          </a:p>
          <a:p>
            <a:pPr algn="l">
              <a:buFont typeface="Arial" panose="020B0604020202020204" pitchFamily="34" charset="0"/>
              <a:buChar char="•"/>
            </a:pPr>
            <a:r>
              <a:rPr lang="en-US" sz="2400" dirty="0">
                <a:solidFill>
                  <a:schemeClr val="accent3">
                    <a:lumMod val="25000"/>
                  </a:schemeClr>
                </a:solidFill>
                <a:latin typeface="Abadi"/>
              </a:rPr>
              <a:t>Perform predictive analysis using classification models</a:t>
            </a:r>
          </a:p>
          <a:p>
            <a:pPr marL="0" indent="0" algn="l">
              <a:buNone/>
            </a:pPr>
            <a:r>
              <a:rPr lang="en-US" sz="2400" b="0" i="0" dirty="0">
                <a:solidFill>
                  <a:srgbClr val="002060"/>
                </a:solidFill>
                <a:effectLst/>
                <a:latin typeface="OpenSans"/>
              </a:rPr>
              <a:t>    </a:t>
            </a:r>
            <a:r>
              <a:rPr lang="en-US" sz="2400" dirty="0">
                <a:solidFill>
                  <a:srgbClr val="002060"/>
                </a:solidFill>
                <a:latin typeface="OpenSans"/>
              </a:rPr>
              <a:t>We</a:t>
            </a:r>
            <a:r>
              <a:rPr lang="en-US" sz="2400" b="0" i="0" dirty="0">
                <a:solidFill>
                  <a:srgbClr val="002060"/>
                </a:solidFill>
                <a:effectLst/>
                <a:latin typeface="OpenSans"/>
              </a:rPr>
              <a:t> will test Logistic Regression, Support Vector machines, </a:t>
            </a:r>
          </a:p>
          <a:p>
            <a:pPr marL="0" indent="0" algn="l">
              <a:buNone/>
            </a:pPr>
            <a:r>
              <a:rPr lang="en-US" sz="2400" b="0" i="0" dirty="0">
                <a:solidFill>
                  <a:srgbClr val="002060"/>
                </a:solidFill>
                <a:effectLst/>
                <a:latin typeface="OpenSans"/>
              </a:rPr>
              <a:t>    Decision Tree Classifier, and K-nearest neighbors. </a:t>
            </a:r>
          </a:p>
          <a:p>
            <a:pPr marL="0" indent="0" algn="l">
              <a:buNone/>
            </a:pPr>
            <a:r>
              <a:rPr lang="en-US" sz="2400" b="0" i="0" dirty="0">
                <a:solidFill>
                  <a:srgbClr val="002060"/>
                </a:solidFill>
                <a:effectLst/>
                <a:latin typeface="OpenSans"/>
              </a:rPr>
              <a:t>    Finally, we will output the confusion matrix.</a:t>
            </a:r>
            <a:endParaRPr lang="en-US" dirty="0">
              <a:solidFill>
                <a:schemeClr val="bg2">
                  <a:lumMod val="50000"/>
                </a:schemeClr>
              </a:solidFill>
              <a:latin typeface="Abadi"/>
            </a:endParaRPr>
          </a:p>
          <a:p>
            <a:pPr>
              <a:lnSpc>
                <a:spcPct val="120000"/>
              </a:lnSpc>
              <a:spcBef>
                <a:spcPts val="1400"/>
              </a:spcBef>
            </a:pPr>
            <a:endParaRPr lang="en-US" sz="2400" dirty="0">
              <a:solidFill>
                <a:schemeClr val="accent3">
                  <a:lumMod val="25000"/>
                </a:schemeClr>
              </a:solidFill>
              <a:latin typeface="Abadi"/>
            </a:endParaRPr>
          </a:p>
          <a:p>
            <a:pPr>
              <a:lnSpc>
                <a:spcPct val="100000"/>
              </a:lnSpc>
              <a:spcBef>
                <a:spcPts val="1400"/>
              </a:spcBef>
            </a:pPr>
            <a:endParaRPr lang="en-US" sz="2400" dirty="0">
              <a:solidFill>
                <a:schemeClr val="accent3">
                  <a:lumMod val="25000"/>
                </a:schemeClr>
              </a:solidFill>
              <a:latin typeface="Abadi"/>
            </a:endParaRPr>
          </a:p>
          <a:p>
            <a:pPr>
              <a:lnSpc>
                <a:spcPct val="100000"/>
              </a:lnSpc>
              <a:spcBef>
                <a:spcPts val="1400"/>
              </a:spcBef>
            </a:pPr>
            <a:endParaRPr lang="en-US" sz="2400" dirty="0">
              <a:solidFill>
                <a:schemeClr val="accent3">
                  <a:lumMod val="25000"/>
                </a:schemeClr>
              </a:solidFill>
              <a:latin typeface="Abadi"/>
            </a:endParaRPr>
          </a:p>
          <a:p>
            <a:pPr>
              <a:lnSpc>
                <a:spcPct val="100000"/>
              </a:lnSpc>
              <a:spcBef>
                <a:spcPts val="1400"/>
              </a:spcBef>
            </a:pPr>
            <a:endParaRPr lang="en-US" sz="2400" dirty="0">
              <a:solidFill>
                <a:schemeClr val="accent3">
                  <a:lumMod val="25000"/>
                </a:schemeClr>
              </a:solidFill>
              <a:latin typeface="Abadi"/>
            </a:endParaRPr>
          </a:p>
          <a:p>
            <a:pPr>
              <a:lnSpc>
                <a:spcPct val="100000"/>
              </a:lnSpc>
              <a:spcBef>
                <a:spcPts val="1400"/>
              </a:spcBef>
            </a:pPr>
            <a:endParaRPr lang="en-US" sz="24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19899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marL="0" indent="0" algn="l">
              <a:buNone/>
            </a:pPr>
            <a:r>
              <a:rPr lang="en-US" sz="2000" b="1" i="1" dirty="0">
                <a:solidFill>
                  <a:schemeClr val="tx1">
                    <a:lumMod val="65000"/>
                    <a:lumOff val="35000"/>
                  </a:schemeClr>
                </a:solidFill>
                <a:effectLst/>
                <a:latin typeface="OpenSans"/>
              </a:rPr>
              <a:t>In this analysis, we will review Collecting the Data with an API. </a:t>
            </a:r>
          </a:p>
          <a:p>
            <a:pPr marL="0" indent="0" algn="l">
              <a:buNone/>
            </a:pPr>
            <a:r>
              <a:rPr lang="en-US" sz="2000" b="1" i="1" dirty="0">
                <a:solidFill>
                  <a:schemeClr val="tx1">
                    <a:lumMod val="65000"/>
                    <a:lumOff val="35000"/>
                  </a:schemeClr>
                </a:solidFill>
                <a:effectLst/>
                <a:latin typeface="OpenSans"/>
              </a:rPr>
              <a:t>In this assignment, we will be working with SpaceX launch data that is gathered from </a:t>
            </a:r>
          </a:p>
          <a:p>
            <a:pPr marL="0" indent="0" algn="l">
              <a:buNone/>
            </a:pPr>
            <a:r>
              <a:rPr lang="en-US" sz="2000" b="1" i="1" dirty="0">
                <a:solidFill>
                  <a:schemeClr val="tx1">
                    <a:lumMod val="65000"/>
                    <a:lumOff val="35000"/>
                  </a:schemeClr>
                </a:solidFill>
                <a:effectLst/>
                <a:latin typeface="OpenSans"/>
              </a:rPr>
              <a:t>an API, specifically the SpaceX REST API. </a:t>
            </a:r>
          </a:p>
          <a:p>
            <a:pPr marL="0" indent="0" algn="l">
              <a:buNone/>
            </a:pPr>
            <a:r>
              <a:rPr lang="en-US" sz="2000" b="1" i="1" dirty="0">
                <a:solidFill>
                  <a:schemeClr val="tx1">
                    <a:lumMod val="65000"/>
                    <a:lumOff val="35000"/>
                  </a:schemeClr>
                </a:solidFill>
                <a:effectLst/>
                <a:latin typeface="OpenSans"/>
              </a:rPr>
              <a:t>This API will give us data about launches, including information about the rocket used, </a:t>
            </a:r>
          </a:p>
          <a:p>
            <a:pPr marL="0" indent="0" algn="l">
              <a:buNone/>
            </a:pPr>
            <a:r>
              <a:rPr lang="en-US" sz="2000" b="1" i="1" dirty="0">
                <a:solidFill>
                  <a:schemeClr val="tx1">
                    <a:lumMod val="65000"/>
                    <a:lumOff val="35000"/>
                  </a:schemeClr>
                </a:solidFill>
                <a:effectLst/>
                <a:latin typeface="OpenSans"/>
              </a:rPr>
              <a:t>payload delivered, launch specifications, landing specifications, and landing outcome. </a:t>
            </a:r>
          </a:p>
          <a:p>
            <a:pPr marL="0" indent="0" algn="l">
              <a:buNone/>
            </a:pPr>
            <a:r>
              <a:rPr lang="en-US" sz="2000" b="1" i="1" dirty="0">
                <a:solidFill>
                  <a:schemeClr val="tx1">
                    <a:lumMod val="65000"/>
                    <a:lumOff val="35000"/>
                  </a:schemeClr>
                </a:solidFill>
                <a:effectLst/>
                <a:latin typeface="OpenSans"/>
              </a:rPr>
              <a:t>Our goal is to use this data to predict whether SpaceX will attempt to land a rocket or not. </a:t>
            </a:r>
          </a:p>
          <a:p>
            <a:pPr marL="0" indent="0" algn="l">
              <a:buNone/>
            </a:pPr>
            <a:r>
              <a:rPr lang="en-US" sz="2000" b="1" i="1" dirty="0">
                <a:solidFill>
                  <a:schemeClr val="tx1">
                    <a:lumMod val="65000"/>
                    <a:lumOff val="35000"/>
                  </a:schemeClr>
                </a:solidFill>
                <a:effectLst/>
                <a:latin typeface="OpenSans"/>
              </a:rPr>
              <a:t>The SpaceX REST API endpoints, or URL, starts with api.spacexdata.com/v4/.</a:t>
            </a:r>
            <a:endParaRPr lang="en-US" sz="2000" b="1" i="1" dirty="0">
              <a:solidFill>
                <a:schemeClr val="tx1">
                  <a:lumMod val="65000"/>
                  <a:lumOff val="35000"/>
                </a:schemeClr>
              </a:solidFill>
              <a:latin typeface="Abadi" panose="020B0604020104020204" pitchFamily="34" charset="0"/>
            </a:endParaRPr>
          </a:p>
          <a:p>
            <a:pPr marL="0" indent="0">
              <a:lnSpc>
                <a:spcPct val="100000"/>
              </a:lnSpc>
              <a:spcBef>
                <a:spcPts val="1400"/>
              </a:spcBef>
              <a:buNone/>
            </a:pPr>
            <a:endParaRPr lang="en-US" sz="2200" dirty="0">
              <a:solidFill>
                <a:schemeClr val="tx1">
                  <a:lumMod val="65000"/>
                  <a:lumOff val="3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purl.org/dc/terms/"/>
    <ds:schemaRef ds:uri="http://purl.org/dc/elements/1.1/"/>
    <ds:schemaRef ds:uri="http://www.w3.org/XML/1998/namespace"/>
    <ds:schemaRef ds:uri="http://schemas.microsoft.com/office/infopath/2007/PartnerControls"/>
    <ds:schemaRef ds:uri="f80a141d-92ca-4d3d-9308-f7e7b1d44ce8"/>
    <ds:schemaRef ds:uri="155be751-a274-42e8-93fb-f39d3b9bccc8"/>
    <ds:schemaRef ds:uri="http://schemas.microsoft.com/office/2006/documentManagement/types"/>
    <ds:schemaRef ds:uri="http://purl.org/dc/dcmitype/"/>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659</TotalTime>
  <Words>2723</Words>
  <Application>Microsoft Office PowerPoint</Application>
  <PresentationFormat>Widescreen</PresentationFormat>
  <Paragraphs>282</Paragraphs>
  <Slides>44</Slides>
  <Notes>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44</vt:i4>
      </vt:variant>
    </vt:vector>
  </HeadingPairs>
  <TitlesOfParts>
    <vt:vector size="55" baseType="lpstr">
      <vt:lpstr>Abadi</vt:lpstr>
      <vt:lpstr>Arial</vt:lpstr>
      <vt:lpstr>Arial Unicode MS</vt:lpstr>
      <vt:lpstr>Calibri</vt:lpstr>
      <vt:lpstr>Engravers MT</vt:lpstr>
      <vt:lpstr>Google Sans</vt:lpstr>
      <vt:lpstr>IBM Plex Mono SemiBold</vt:lpstr>
      <vt:lpstr>OpenSans</vt:lpstr>
      <vt:lpstr>Söhne</vt:lpstr>
      <vt:lpstr>Source Sans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Devam Singh</cp:lastModifiedBy>
  <cp:revision>199</cp:revision>
  <cp:lastPrinted>2024-03-13T20:21:40Z</cp:lastPrinted>
  <dcterms:created xsi:type="dcterms:W3CDTF">2021-04-29T18:58:34Z</dcterms:created>
  <dcterms:modified xsi:type="dcterms:W3CDTF">2024-03-13T20:21:46Z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